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64" r:id="rId3"/>
    <p:sldId id="298" r:id="rId4"/>
    <p:sldId id="294" r:id="rId5"/>
    <p:sldId id="296" r:id="rId6"/>
    <p:sldId id="297" r:id="rId7"/>
    <p:sldId id="258" r:id="rId8"/>
    <p:sldId id="265" r:id="rId9"/>
    <p:sldId id="267" r:id="rId10"/>
    <p:sldId id="268" r:id="rId11"/>
    <p:sldId id="269" r:id="rId12"/>
    <p:sldId id="270" r:id="rId13"/>
    <p:sldId id="271" r:id="rId14"/>
    <p:sldId id="272" r:id="rId15"/>
    <p:sldId id="273" r:id="rId16"/>
    <p:sldId id="277" r:id="rId17"/>
    <p:sldId id="280" r:id="rId18"/>
    <p:sldId id="281" r:id="rId19"/>
    <p:sldId id="282" r:id="rId20"/>
    <p:sldId id="284" r:id="rId21"/>
    <p:sldId id="283" r:id="rId22"/>
    <p:sldId id="285" r:id="rId23"/>
    <p:sldId id="289" r:id="rId24"/>
    <p:sldId id="288" r:id="rId25"/>
    <p:sldId id="290" r:id="rId26"/>
    <p:sldId id="295" r:id="rId27"/>
    <p:sldId id="301" r:id="rId28"/>
    <p:sldId id="29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F6F9FC"/>
    <a:srgbClr val="EAEAEA"/>
    <a:srgbClr val="FFFFFF"/>
    <a:srgbClr val="E1EBF7"/>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6" autoAdjust="0"/>
  </p:normalViewPr>
  <p:slideViewPr>
    <p:cSldViewPr>
      <p:cViewPr>
        <p:scale>
          <a:sx n="80" d="100"/>
          <a:sy n="80" d="100"/>
        </p:scale>
        <p:origin x="-1794" y="-468"/>
      </p:cViewPr>
      <p:guideLst>
        <p:guide orient="horz" pos="2160"/>
        <p:guide pos="2880"/>
      </p:guideLst>
    </p:cSldViewPr>
  </p:slideViewPr>
  <p:outlineViewPr>
    <p:cViewPr>
      <p:scale>
        <a:sx n="33" d="100"/>
        <a:sy n="33" d="100"/>
      </p:scale>
      <p:origin x="0" y="14130"/>
    </p:cViewPr>
    <p:sldLst>
      <p:sld r:id="rId1" collapse="1"/>
    </p:sldLst>
  </p:outlineViewPr>
  <p:notesTextViewPr>
    <p:cViewPr>
      <p:scale>
        <a:sx n="100" d="100"/>
        <a:sy n="100" d="100"/>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E24482D-A730-4178-A337-5C7D0EF2C427}" type="datetimeFigureOut">
              <a:rPr lang="en-US" smtClean="0"/>
              <a:pPr/>
              <a:t>5/31/2012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4F542DF-75DF-4F12-90DD-7C7FC784AF7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2A8AAFE-B072-4956-8009-72DD7594674F}" type="datetimeFigureOut">
              <a:rPr lang="en-US" smtClean="0"/>
              <a:pPr/>
              <a:t>5/31/2012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1A92819-832D-4F79-94F0-A9BD8E28BC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talk will review attempts over the years to automatically generate and administer questions in Project LISTEN’s Reading Tutor, to log, score, and analyze children’s responses, and to evaluate such questions.  How can a tutor use questions?  How can it generate them?  How can it score children’s responses?  What can they tell us?  How can we evaluate questions?  Which questions succeeded – or failed?</a:t>
            </a:r>
          </a:p>
          <a:p>
            <a:endParaRPr lang="en-US" dirty="0" smtClean="0"/>
          </a:p>
        </p:txBody>
      </p:sp>
      <p:sp>
        <p:nvSpPr>
          <p:cNvPr id="4" name="Slide Number Placeholder 3"/>
          <p:cNvSpPr>
            <a:spLocks noGrp="1"/>
          </p:cNvSpPr>
          <p:nvPr>
            <p:ph type="sldNum" sz="quarter" idx="10"/>
          </p:nvPr>
        </p:nvSpPr>
        <p:spPr/>
        <p:txBody>
          <a:bodyPr/>
          <a:lstStyle/>
          <a:p>
            <a:fld id="{BB4AEBFB-44AD-4FCB-85AD-5FEFD19B0B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Source:  </a:t>
            </a:r>
            <a:r>
              <a:rPr lang="en-US" baseline="0" dirty="0" smtClean="0"/>
              <a:t>what is question about?  from text/database/…?</a:t>
            </a:r>
          </a:p>
        </p:txBody>
      </p:sp>
      <p:sp>
        <p:nvSpPr>
          <p:cNvPr id="4" name="Slide Number Placeholder 3"/>
          <p:cNvSpPr>
            <a:spLocks noGrp="1"/>
          </p:cNvSpPr>
          <p:nvPr>
            <p:ph type="sldNum" sz="quarter" idx="10"/>
          </p:nvPr>
        </p:nvSpPr>
        <p:spPr/>
        <p:txBody>
          <a:bodyPr/>
          <a:lstStyle/>
          <a:p>
            <a:fld id="{41A92819-832D-4F79-94F0-A9BD8E28BCF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Source:  </a:t>
            </a:r>
            <a:r>
              <a:rPr lang="en-US" baseline="0" dirty="0" smtClean="0"/>
              <a:t>what is question about?  from text/database/…?</a:t>
            </a:r>
          </a:p>
        </p:txBody>
      </p:sp>
      <p:sp>
        <p:nvSpPr>
          <p:cNvPr id="4" name="Slide Number Placeholder 3"/>
          <p:cNvSpPr>
            <a:spLocks noGrp="1"/>
          </p:cNvSpPr>
          <p:nvPr>
            <p:ph type="sldNum" sz="quarter" idx="10"/>
          </p:nvPr>
        </p:nvSpPr>
        <p:spPr/>
        <p:txBody>
          <a:bodyPr/>
          <a:lstStyle/>
          <a:p>
            <a:fld id="{41A92819-832D-4F79-94F0-A9BD8E28BC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Speech-print</a:t>
            </a:r>
            <a:r>
              <a:rPr lang="en-US" baseline="0" dirty="0" smtClean="0"/>
              <a:t> correspondence:  Which word was misread?  [</a:t>
            </a:r>
            <a:r>
              <a:rPr lang="en-US" baseline="0" dirty="0" err="1" smtClean="0"/>
              <a:t>WordSwap</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UNTIL WHEN do those who want to do so have the opportunity to express their views?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Speech-print</a:t>
            </a:r>
            <a:r>
              <a:rPr lang="en-US" baseline="0" dirty="0" smtClean="0"/>
              <a:t> correspondence:  Which word was misread?  [</a:t>
            </a:r>
            <a:r>
              <a:rPr lang="en-US" baseline="0" dirty="0" err="1" smtClean="0"/>
              <a:t>WordSwap</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UNTIL WHEN do those who want to do so have the opportunity to express their views?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Speech-print</a:t>
            </a:r>
            <a:r>
              <a:rPr lang="en-US" baseline="0" dirty="0" smtClean="0"/>
              <a:t> correspondence:  Which word was misread?  [</a:t>
            </a:r>
            <a:r>
              <a:rPr lang="en-US" baseline="0" dirty="0" err="1" smtClean="0"/>
              <a:t>WordSwap</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UNTIL WHEN do those who want to do so have the opportunity to express their views?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Speech-print</a:t>
            </a:r>
            <a:r>
              <a:rPr lang="en-US" baseline="0" dirty="0" smtClean="0"/>
              <a:t> correspondence:  Which word was misread?  [</a:t>
            </a:r>
            <a:r>
              <a:rPr lang="en-US" baseline="0" dirty="0" err="1" smtClean="0"/>
              <a:t>WordSwap</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UNTIL WHEN do those who want to do so have the opportunity to express their views?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A92819-832D-4F79-94F0-A9BD8E28BCF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11/5/11</a:t>
            </a:r>
            <a:endParaRPr lang="en-US" dirty="0"/>
          </a:p>
        </p:txBody>
      </p:sp>
      <p:sp>
        <p:nvSpPr>
          <p:cNvPr id="5" name="Footer Placeholder 4"/>
          <p:cNvSpPr>
            <a:spLocks noGrp="1"/>
          </p:cNvSpPr>
          <p:nvPr>
            <p:ph type="ftr" sz="quarter" idx="11"/>
          </p:nvPr>
        </p:nvSpPr>
        <p:spPr>
          <a:xfrm>
            <a:off x="2743200" y="6356350"/>
            <a:ext cx="3429000" cy="365125"/>
          </a:xfrm>
        </p:spPr>
        <p:txBody>
          <a:bodyPr/>
          <a:lstStyle/>
          <a:p>
            <a:r>
              <a:rPr lang="en-US" smtClean="0"/>
              <a:t>Jack Mostow keynote</a:t>
            </a:r>
            <a:endParaRPr lang="en-US" dirty="0"/>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sz="2800"/>
            </a:lvl1pPr>
            <a:lvl2pPr>
              <a:buFont typeface="Wingdings" pitchFamily="2" charset="2"/>
              <a:buChar cha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Footer Placeholder 7"/>
          <p:cNvSpPr>
            <a:spLocks noGrp="1"/>
          </p:cNvSpPr>
          <p:nvPr>
            <p:ph type="ftr" sz="quarter" idx="11"/>
          </p:nvPr>
        </p:nvSpPr>
        <p:spPr/>
        <p:txBody>
          <a:bodyPr/>
          <a:lstStyle/>
          <a:p>
            <a:r>
              <a:rPr lang="en-US" smtClean="0"/>
              <a:t>Jack Mostow keynote</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11/5/11</a:t>
            </a:r>
            <a:endParaRPr lang="en-US"/>
          </a:p>
        </p:txBody>
      </p:sp>
      <p:sp>
        <p:nvSpPr>
          <p:cNvPr id="4" name="Footer Placeholder 3"/>
          <p:cNvSpPr>
            <a:spLocks noGrp="1"/>
          </p:cNvSpPr>
          <p:nvPr>
            <p:ph type="ftr" sz="quarter" idx="11"/>
          </p:nvPr>
        </p:nvSpPr>
        <p:spPr/>
        <p:txBody>
          <a:bodyPr/>
          <a:lstStyle/>
          <a:p>
            <a:r>
              <a:rPr lang="en-US" smtClean="0"/>
              <a:t>Jack Mostow keynote</a:t>
            </a:r>
            <a:endParaRPr lang="en-US"/>
          </a:p>
        </p:txBody>
      </p:sp>
      <p:sp>
        <p:nvSpPr>
          <p:cNvPr id="5" name="Slide Number Placeholder 4"/>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11/5/11</a:t>
            </a:r>
            <a:endParaRPr lang="en-US"/>
          </a:p>
        </p:txBody>
      </p:sp>
      <p:sp>
        <p:nvSpPr>
          <p:cNvPr id="3" name="Footer Placeholder 2"/>
          <p:cNvSpPr>
            <a:spLocks noGrp="1"/>
          </p:cNvSpPr>
          <p:nvPr>
            <p:ph type="ftr" sz="quarter" idx="11"/>
          </p:nvPr>
        </p:nvSpPr>
        <p:spPr/>
        <p:txBody>
          <a:bodyPr/>
          <a:lstStyle/>
          <a:p>
            <a:r>
              <a:rPr lang="en-US" smtClean="0"/>
              <a:t>Jack Mostow keynote</a:t>
            </a:r>
            <a:endParaRPr lang="en-US"/>
          </a:p>
        </p:txBody>
      </p:sp>
      <p:sp>
        <p:nvSpPr>
          <p:cNvPr id="4" name="Slide Number Placeholder 3"/>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Jack Mostow keynote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E983D-F55F-4A4B-AD56-769414CD0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mu.edu/~list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image" Target="../media/image10.jpeg"/><Relationship Id="rId3" Type="http://schemas.openxmlformats.org/officeDocument/2006/relationships/audio" Target="../media/audio4.wav"/><Relationship Id="rId7" Type="http://schemas.openxmlformats.org/officeDocument/2006/relationships/audio" Target="../media/audio8.wav"/><Relationship Id="rId12"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7.wav"/><Relationship Id="rId11" Type="http://schemas.openxmlformats.org/officeDocument/2006/relationships/image" Target="../media/image8.jpeg"/><Relationship Id="rId5" Type="http://schemas.openxmlformats.org/officeDocument/2006/relationships/audio" Target="../media/audio6.wav"/><Relationship Id="rId10" Type="http://schemas.openxmlformats.org/officeDocument/2006/relationships/image" Target="../media/image7.jpeg"/><Relationship Id="rId4" Type="http://schemas.openxmlformats.org/officeDocument/2006/relationships/audio" Target="../media/audio5.wav"/><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image" Target="../media/image17.jpeg"/><Relationship Id="rId5" Type="http://schemas.openxmlformats.org/officeDocument/2006/relationships/audio" Target="../media/audio12.wav"/><Relationship Id="rId10" Type="http://schemas.openxmlformats.org/officeDocument/2006/relationships/image" Target="../media/image16.jpeg"/><Relationship Id="rId4" Type="http://schemas.openxmlformats.org/officeDocument/2006/relationships/audio" Target="../media/audio11.wav"/><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3.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5.png"/><Relationship Id="rId18" Type="http://schemas.openxmlformats.org/officeDocument/2006/relationships/image" Target="../media/image10.jpeg"/><Relationship Id="rId3" Type="http://schemas.openxmlformats.org/officeDocument/2006/relationships/audio" Target="../media/audio3.wav"/><Relationship Id="rId7" Type="http://schemas.openxmlformats.org/officeDocument/2006/relationships/audio" Target="../media/audio5.wav"/><Relationship Id="rId12" Type="http://schemas.openxmlformats.org/officeDocument/2006/relationships/image" Target="../media/image3.png"/><Relationship Id="rId17" Type="http://schemas.openxmlformats.org/officeDocument/2006/relationships/image" Target="../media/image9.jpeg"/><Relationship Id="rId2" Type="http://schemas.openxmlformats.org/officeDocument/2006/relationships/audio" Target="../media/audio2.wav"/><Relationship Id="rId16" Type="http://schemas.openxmlformats.org/officeDocument/2006/relationships/image" Target="../media/image8.jpeg"/><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notesSlide" Target="../notesSlides/notesSlide4.xml"/><Relationship Id="rId15" Type="http://schemas.openxmlformats.org/officeDocument/2006/relationships/image" Target="../media/image7.jpeg"/><Relationship Id="rId10" Type="http://schemas.openxmlformats.org/officeDocument/2006/relationships/audio" Target="../media/audio8.wav"/><Relationship Id="rId4" Type="http://schemas.openxmlformats.org/officeDocument/2006/relationships/slideLayout" Target="../slideLayouts/slideLayout2.xml"/><Relationship Id="rId9" Type="http://schemas.openxmlformats.org/officeDocument/2006/relationships/audio" Target="../media/audio7.wav"/><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610600" cy="4343400"/>
          </a:xfrm>
        </p:spPr>
        <p:txBody>
          <a:bodyPr>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i="1" kern="1200" dirty="0" smtClean="0">
              <a:solidFill>
                <a:schemeClr val="tx1">
                  <a:tint val="75000"/>
                </a:schemeClr>
              </a:solidFill>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600" b="1" kern="1200" dirty="0" smtClean="0">
                <a:solidFill>
                  <a:schemeClr val="tx1"/>
                </a:solidFill>
                <a:latin typeface="+mn-lt"/>
                <a:ea typeface="+mn-ea"/>
                <a:cs typeface="+mn-cs"/>
              </a:rPr>
              <a:t>Lessons from generating, scoring, and analyzing questions in a Reading Tutor for children</a:t>
            </a:r>
          </a:p>
          <a:p>
            <a:pPr lvl="0">
              <a:defRPr/>
            </a:pPr>
            <a:endParaRPr lang="en-US" sz="4000" b="1" i="1" dirty="0" smtClean="0">
              <a:solidFill>
                <a:schemeClr val="tx1"/>
              </a:solidFill>
            </a:endParaRPr>
          </a:p>
          <a:p>
            <a:pPr lvl="0">
              <a:defRPr/>
            </a:pPr>
            <a:r>
              <a:rPr lang="en-US" sz="4000" b="1" i="1" dirty="0" smtClean="0">
                <a:solidFill>
                  <a:schemeClr val="tx1"/>
                </a:solidFill>
              </a:rPr>
              <a:t>Jack Mostow</a:t>
            </a:r>
          </a:p>
          <a:p>
            <a:pPr lvl="0">
              <a:defRPr/>
            </a:pPr>
            <a:r>
              <a:rPr lang="en-US" i="1" dirty="0" smtClean="0">
                <a:solidFill>
                  <a:schemeClr val="tx1"/>
                </a:solidFill>
              </a:rPr>
              <a:t>Project LISTEN (</a:t>
            </a:r>
            <a:r>
              <a:rPr lang="en-US" i="1" dirty="0" smtClean="0">
                <a:solidFill>
                  <a:schemeClr val="tx1"/>
                </a:solidFill>
                <a:hlinkClick r:id="rId3"/>
              </a:rPr>
              <a:t>www.cs.cmu.edu</a:t>
            </a:r>
            <a:r>
              <a:rPr lang="en-US" i="1" dirty="0">
                <a:solidFill>
                  <a:schemeClr val="tx1"/>
                </a:solidFill>
                <a:hlinkClick r:id="rId3"/>
              </a:rPr>
              <a:t>/~</a:t>
            </a:r>
            <a:r>
              <a:rPr lang="en-US" i="1" dirty="0" smtClean="0">
                <a:solidFill>
                  <a:schemeClr val="tx1"/>
                </a:solidFill>
                <a:hlinkClick r:id="rId3"/>
              </a:rPr>
              <a:t>listen</a:t>
            </a:r>
            <a:r>
              <a:rPr lang="en-US" i="1" dirty="0" smtClean="0">
                <a:solidFill>
                  <a:schemeClr val="tx1"/>
                </a:solidFill>
              </a:rPr>
              <a:t>)</a:t>
            </a:r>
          </a:p>
          <a:p>
            <a:pPr lvl="0">
              <a:defRPr/>
            </a:pPr>
            <a:endParaRPr lang="en-US" i="1" dirty="0" smtClean="0">
              <a:solidFill>
                <a:schemeClr val="tx1"/>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i="1" dirty="0" smtClean="0">
                <a:solidFill>
                  <a:schemeClr val="tx1"/>
                </a:solidFill>
              </a:rPr>
              <a:t>AAAI Symposium on Question Generation keynote, Nov. 5, 2011, Arlington, VA</a:t>
            </a:r>
          </a:p>
        </p:txBody>
      </p:sp>
      <p:sp>
        <p:nvSpPr>
          <p:cNvPr id="2" name="Title 1"/>
          <p:cNvSpPr>
            <a:spLocks noGrp="1"/>
          </p:cNvSpPr>
          <p:nvPr>
            <p:ph type="ctrTitle"/>
          </p:nvPr>
        </p:nvSpPr>
        <p:spPr>
          <a:xfrm>
            <a:off x="0" y="381000"/>
            <a:ext cx="9144000" cy="1828800"/>
          </a:xfrm>
        </p:spPr>
        <p:txBody>
          <a:bodyPr>
            <a:noAutofit/>
          </a:bodyPr>
          <a:lstStyle/>
          <a:p>
            <a:r>
              <a:rPr lang="en-US" sz="5400" b="1" kern="1200" dirty="0" smtClean="0">
                <a:latin typeface="+mj-lt"/>
                <a:ea typeface="+mj-ea"/>
                <a:cs typeface="+mj-cs"/>
              </a:rPr>
              <a:t>Questions and Answers about Questions and Answers:</a:t>
            </a:r>
          </a:p>
        </p:txBody>
      </p:sp>
      <p:pic>
        <p:nvPicPr>
          <p:cNvPr id="5" name="Picture 4" descr="CMU logo.jpg"/>
          <p:cNvPicPr>
            <a:picLocks noChangeAspect="1"/>
          </p:cNvPicPr>
          <p:nvPr/>
        </p:nvPicPr>
        <p:blipFill>
          <a:blip r:embed="rId4" cstate="print"/>
          <a:stretch>
            <a:fillRect/>
          </a:stretch>
        </p:blipFill>
        <p:spPr>
          <a:xfrm>
            <a:off x="0" y="0"/>
            <a:ext cx="2560320" cy="563880"/>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0" y="6138659"/>
            <a:ext cx="3469481" cy="719341"/>
          </a:xfrm>
          <a:prstGeom prst="rect">
            <a:avLst/>
          </a:prstGeom>
          <a:noFill/>
          <a:ln w="9525">
            <a:noFill/>
            <a:miter lim="800000"/>
            <a:headEnd/>
            <a:tailEnd/>
          </a:ln>
          <a:effectLst/>
        </p:spPr>
      </p:pic>
      <p:sp>
        <p:nvSpPr>
          <p:cNvPr id="12" name="TextBox 11"/>
          <p:cNvSpPr txBox="1"/>
          <p:nvPr/>
        </p:nvSpPr>
        <p:spPr>
          <a:xfrm>
            <a:off x="3505200" y="6150114"/>
            <a:ext cx="4724400" cy="707886"/>
          </a:xfrm>
          <a:prstGeom prst="rect">
            <a:avLst/>
          </a:prstGeom>
          <a:noFill/>
        </p:spPr>
        <p:txBody>
          <a:bodyPr wrap="square" rtlCol="0">
            <a:spAutoFit/>
          </a:bodyPr>
          <a:lstStyle/>
          <a:p>
            <a:pPr algn="just"/>
            <a:r>
              <a:rPr lang="en-US" sz="1000" dirty="0" smtClean="0"/>
              <a:t>The research reported here was supported by the Institute of Education Sciences, U.S. Department of Education, </a:t>
            </a:r>
            <a:r>
              <a:rPr lang="en-US" sz="1000" smtClean="0"/>
              <a:t>through </a:t>
            </a:r>
            <a:r>
              <a:rPr lang="en-US" sz="1000" smtClean="0"/>
              <a:t>Grant </a:t>
            </a:r>
            <a:r>
              <a:rPr lang="en-US" sz="1000" smtClean="0"/>
              <a:t>R305B070458.  </a:t>
            </a:r>
            <a:r>
              <a:rPr lang="en-US" sz="1000" dirty="0" smtClean="0"/>
              <a:t>The opinions expressed are those of the authors and do not necessarily represent the views of the Institute or the U.S. Department of Education.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1" nodeType="clickEffect">
                                  <p:stCondLst>
                                    <p:cond delay="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Jack Mostow keynote</a:t>
            </a:r>
            <a:endParaRPr lang="en-US"/>
          </a:p>
        </p:txBody>
      </p:sp>
      <p:sp>
        <p:nvSpPr>
          <p:cNvPr id="424962" name="Rectangle 2"/>
          <p:cNvSpPr>
            <a:spLocks noGrp="1" noChangeArrowheads="1"/>
          </p:cNvSpPr>
          <p:nvPr>
            <p:ph type="title"/>
          </p:nvPr>
        </p:nvSpPr>
        <p:spPr>
          <a:xfrm>
            <a:off x="1143000" y="0"/>
            <a:ext cx="7793038" cy="457200"/>
          </a:xfrm>
        </p:spPr>
        <p:txBody>
          <a:bodyPr vert="horz" lIns="91440" tIns="45720" rIns="91440" bIns="45720" rtlCol="0" anchor="ctr">
            <a:noAutofit/>
          </a:bodyPr>
          <a:lstStyle/>
          <a:p>
            <a:r>
              <a:rPr lang="en-US" sz="4400" b="1" kern="1200" dirty="0" smtClean="0">
                <a:solidFill>
                  <a:srgbClr val="002060"/>
                </a:solidFill>
                <a:latin typeface="+mj-lt"/>
                <a:ea typeface="+mj-ea"/>
                <a:cs typeface="+mj-cs"/>
              </a:rPr>
              <a:t>Now and then during the story…</a:t>
            </a:r>
          </a:p>
        </p:txBody>
      </p:sp>
      <p:sp>
        <p:nvSpPr>
          <p:cNvPr id="424963" name="Rectangle 3"/>
          <p:cNvSpPr>
            <a:spLocks noGrp="1" noChangeArrowheads="1"/>
          </p:cNvSpPr>
          <p:nvPr>
            <p:ph type="body" idx="1"/>
          </p:nvPr>
        </p:nvSpPr>
        <p:spPr/>
        <p:txBody>
          <a:bodyPr/>
          <a:lstStyle/>
          <a:p>
            <a:endParaRPr lang="en-US"/>
          </a:p>
        </p:txBody>
      </p:sp>
      <p:pic>
        <p:nvPicPr>
          <p:cNvPr id="424964" name="Picture 4" descr="D:\listen\Documentation\papers\ITS2002\ITS2002 Workshop on Evidence-centered design (ECD) approach to creating diagnostic e-assessments\BEFORE HARD WORD CLOZE - I am helping to lay up food for the winter, said the Ant, and ______ you to do the same.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0"/>
            <a:ext cx="8229600" cy="457200"/>
          </a:xfrm>
        </p:spPr>
        <p:txBody>
          <a:bodyPr>
            <a:noAutofit/>
          </a:bodyPr>
          <a:lstStyle/>
          <a:p>
            <a:pPr algn="ctr" defTabSz="914400" rtl="0" eaLnBrk="1" latinLnBrk="0" hangingPunct="1">
              <a:spcBef>
                <a:spcPct val="0"/>
              </a:spcBef>
              <a:buNone/>
            </a:pPr>
            <a:r>
              <a:rPr lang="en-US" b="1" kern="1200" dirty="0" smtClean="0">
                <a:solidFill>
                  <a:srgbClr val="002060"/>
                </a:solidFill>
                <a:latin typeface="+mj-lt"/>
                <a:ea typeface="+mj-ea"/>
                <a:cs typeface="+mj-cs"/>
              </a:rPr>
              <a:t>insert a cloze question…</a:t>
            </a:r>
          </a:p>
        </p:txBody>
      </p:sp>
      <p:sp>
        <p:nvSpPr>
          <p:cNvPr id="428035" name="Rectangle 3"/>
          <p:cNvSpPr>
            <a:spLocks noGrp="1" noChangeArrowheads="1"/>
          </p:cNvSpPr>
          <p:nvPr>
            <p:ph type="body" idx="1"/>
          </p:nvPr>
        </p:nvSpPr>
        <p:spPr>
          <a:xfrm>
            <a:off x="304800" y="5257800"/>
            <a:ext cx="8229600" cy="1371600"/>
          </a:xfrm>
        </p:spPr>
        <p:txBody>
          <a:bodyPr>
            <a:normAutofit/>
          </a:bodyPr>
          <a:lstStyle/>
          <a:p>
            <a:pPr lvl="1"/>
            <a:r>
              <a:rPr lang="en-US" sz="2800" dirty="0">
                <a:latin typeface="+mj-lt"/>
              </a:rPr>
              <a:t>Reading Tutor reads question and choices aloud</a:t>
            </a:r>
          </a:p>
          <a:p>
            <a:pPr lvl="1"/>
            <a:r>
              <a:rPr lang="en-US" sz="2800" dirty="0">
                <a:latin typeface="+mj-lt"/>
              </a:rPr>
              <a:t>Target and </a:t>
            </a:r>
            <a:r>
              <a:rPr lang="en-US" sz="2800" dirty="0" smtClean="0">
                <a:latin typeface="+mj-lt"/>
              </a:rPr>
              <a:t>distracters </a:t>
            </a:r>
            <a:r>
              <a:rPr lang="en-US" sz="2800" dirty="0">
                <a:latin typeface="+mj-lt"/>
              </a:rPr>
              <a:t>are words from same story</a:t>
            </a:r>
          </a:p>
        </p:txBody>
      </p:sp>
      <p:pic>
        <p:nvPicPr>
          <p:cNvPr id="428036" name="Picture 4"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9" cstate="print"/>
          <a:srcRect t="-1505" b="7524"/>
          <a:stretch>
            <a:fillRect/>
          </a:stretch>
        </p:blipFill>
        <p:spPr bwMode="auto">
          <a:xfrm>
            <a:off x="609600" y="457975"/>
            <a:ext cx="8120588" cy="4754880"/>
          </a:xfrm>
          <a:prstGeom prst="rect">
            <a:avLst/>
          </a:prstGeom>
          <a:noFill/>
        </p:spPr>
      </p:pic>
      <p:pic>
        <p:nvPicPr>
          <p:cNvPr id="428037" name="Picture 5" descr="D:\listen\Documentation\Papers\ITS2002\ITS2002 Workshop on Evidence-centered design (ECD) approach to creating diagnostic e-assessments\cloze examples\HARD WORD CLOZE HIGHLIGHT- Ant, highlight BOTHER.jpg"/>
          <p:cNvPicPr>
            <a:picLocks noChangeAspect="1" noChangeArrowheads="1"/>
          </p:cNvPicPr>
          <p:nvPr/>
        </p:nvPicPr>
        <p:blipFill>
          <a:blip r:embed="rId10" cstate="print"/>
          <a:srcRect t="-1502" b="7512"/>
          <a:stretch>
            <a:fillRect/>
          </a:stretch>
        </p:blipFill>
        <p:spPr bwMode="auto">
          <a:xfrm>
            <a:off x="648313" y="458032"/>
            <a:ext cx="8043162" cy="4754880"/>
          </a:xfrm>
          <a:prstGeom prst="rect">
            <a:avLst/>
          </a:prstGeom>
          <a:noFill/>
        </p:spPr>
      </p:pic>
      <p:pic>
        <p:nvPicPr>
          <p:cNvPr id="428038" name="Picture 6" descr="D:\listen\Documentation\Papers\ITS2002\ITS2002 Workshop on Evidence-centered design (ECD) approach to creating diagnostic e-assessments\cloze examples\HARD WORD CLOZE HIGHLIGHT- Ant, highlight RECOMMEND.jpg"/>
          <p:cNvPicPr>
            <a:picLocks noChangeAspect="1" noChangeArrowheads="1"/>
          </p:cNvPicPr>
          <p:nvPr/>
        </p:nvPicPr>
        <p:blipFill>
          <a:blip r:embed="rId11" cstate="print"/>
          <a:srcRect t="-1505" b="7524"/>
          <a:stretch>
            <a:fillRect/>
          </a:stretch>
        </p:blipFill>
        <p:spPr bwMode="auto">
          <a:xfrm>
            <a:off x="609600" y="457975"/>
            <a:ext cx="8120588" cy="4754880"/>
          </a:xfrm>
          <a:prstGeom prst="rect">
            <a:avLst/>
          </a:prstGeom>
          <a:noFill/>
        </p:spPr>
      </p:pic>
      <p:pic>
        <p:nvPicPr>
          <p:cNvPr id="428039" name="Picture 7" descr="D:\listen\Documentation\Papers\ITS2002\ITS2002 Workshop on Evidence-centered design (ECD) approach to creating diagnostic e-assessments\cloze examples\HARD WORD CLOZE HIGHLIGHT- Ant, highlight CHAT.jpg"/>
          <p:cNvPicPr>
            <a:picLocks noChangeAspect="1" noChangeArrowheads="1"/>
          </p:cNvPicPr>
          <p:nvPr/>
        </p:nvPicPr>
        <p:blipFill>
          <a:blip r:embed="rId12" cstate="print"/>
          <a:srcRect t="-1495" b="7477"/>
          <a:stretch>
            <a:fillRect/>
          </a:stretch>
        </p:blipFill>
        <p:spPr bwMode="auto">
          <a:xfrm>
            <a:off x="636605" y="457200"/>
            <a:ext cx="8066579" cy="4754880"/>
          </a:xfrm>
          <a:prstGeom prst="rect">
            <a:avLst/>
          </a:prstGeom>
          <a:noFill/>
        </p:spPr>
      </p:pic>
      <p:pic>
        <p:nvPicPr>
          <p:cNvPr id="428040" name="Picture 8" descr="D:\listen\Documentation\Papers\ITS2002\ITS2002 Workshop on Evidence-centered design (ECD) approach to creating diagnostic e-assessments\cloze examples\HARD WORD CLOZE HIGHLIGHT- Ant, highlight GRASSHOPPER.jpg"/>
          <p:cNvPicPr>
            <a:picLocks noChangeAspect="1" noChangeArrowheads="1"/>
          </p:cNvPicPr>
          <p:nvPr/>
        </p:nvPicPr>
        <p:blipFill>
          <a:blip r:embed="rId13" cstate="print"/>
          <a:srcRect t="-1505" b="7524"/>
          <a:stretch>
            <a:fillRect/>
          </a:stretch>
        </p:blipFill>
        <p:spPr bwMode="auto">
          <a:xfrm>
            <a:off x="609721" y="457261"/>
            <a:ext cx="8120347" cy="4754880"/>
          </a:xfrm>
          <a:prstGeom prst="rect">
            <a:avLst/>
          </a:prstGeom>
          <a:noFill/>
        </p:spPr>
      </p:pic>
      <p:pic>
        <p:nvPicPr>
          <p:cNvPr id="428041" name="Picture 9"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9" cstate="print"/>
          <a:srcRect t="-1505" b="7524"/>
          <a:stretch>
            <a:fillRect/>
          </a:stretch>
        </p:blipFill>
        <p:spPr bwMode="auto">
          <a:xfrm>
            <a:off x="609600" y="457975"/>
            <a:ext cx="8120588" cy="4754880"/>
          </a:xfrm>
          <a:prstGeom prst="rect">
            <a:avLst/>
          </a:prstGeom>
          <a:noFill/>
        </p:spPr>
      </p:pic>
      <p:sp>
        <p:nvSpPr>
          <p:cNvPr id="14" name="Footer Placeholder 4"/>
          <p:cNvSpPr>
            <a:spLocks noGrp="1"/>
          </p:cNvSpPr>
          <p:nvPr>
            <p:ph type="ftr" sz="quarter" idx="11"/>
          </p:nvPr>
        </p:nvSpPr>
        <p:spPr>
          <a:xfrm>
            <a:off x="3124200" y="6356350"/>
            <a:ext cx="2895600" cy="365125"/>
          </a:xfrm>
        </p:spPr>
        <p:txBody>
          <a:bodyPr/>
          <a:lstStyle/>
          <a:p>
            <a:r>
              <a:rPr lang="en-US" smtClean="0"/>
              <a:t>Jack Mostow keynote</a:t>
            </a:r>
            <a:endParaRPr lang="en-US" dirty="0"/>
          </a:p>
        </p:txBody>
      </p:sp>
      <p:sp>
        <p:nvSpPr>
          <p:cNvPr id="16" name="Date Placeholder 15"/>
          <p:cNvSpPr>
            <a:spLocks noGrp="1"/>
          </p:cNvSpPr>
          <p:nvPr>
            <p:ph type="dt" sz="half" idx="10"/>
          </p:nvPr>
        </p:nvSpPr>
        <p:spPr/>
        <p:txBody>
          <a:bodyPr/>
          <a:lstStyle/>
          <a:p>
            <a:r>
              <a:rPr lang="en-US" smtClean="0"/>
              <a:t>11/5/11</a:t>
            </a:r>
            <a:endParaRPr lang="en-US"/>
          </a:p>
        </p:txBody>
      </p:sp>
      <p:sp>
        <p:nvSpPr>
          <p:cNvPr id="17" name="Slide Number Placeholder 16"/>
          <p:cNvSpPr>
            <a:spLocks noGrp="1"/>
          </p:cNvSpPr>
          <p:nvPr>
            <p:ph type="sldNum" sz="quarter" idx="12"/>
          </p:nvPr>
        </p:nvSpPr>
        <p:spPr/>
        <p:txBody>
          <a:bodyPr/>
          <a:lstStyle/>
          <a:p>
            <a:fld id="{25EE983D-F55F-4A4B-AD56-769414CD0A5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803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 on the missing word.wav"/>
                                        </p:tgtEl>
                                      </p:cMediaNode>
                                    </p:audio>
                                  </p:sub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428041"/>
                                        </p:tgtEl>
                                        <p:attrNameLst>
                                          <p:attrName>style.visibility</p:attrName>
                                        </p:attrNameLst>
                                      </p:cBhvr>
                                      <p:to>
                                        <p:strVal val="visible"/>
                                      </p:to>
                                    </p:set>
                                  </p:childTnLst>
                                  <p:subTnLst>
                                    <p:set>
                                      <p:cBhvr override="childStyle">
                                        <p:cTn dur="1" fill="hold" display="0" masterRel="nextClick" afterEffect="1"/>
                                        <p:tgtEl>
                                          <p:spTgt spid="428041"/>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Ant Cloze sentence.wav"/>
                                        </p:tgtEl>
                                      </p:cMediaNode>
                                    </p:audio>
                                  </p:subTnLst>
                                </p:cTn>
                              </p:par>
                            </p:childTnLst>
                          </p:cTn>
                        </p:par>
                        <p:par>
                          <p:cTn id="10" fill="hold">
                            <p:stCondLst>
                              <p:cond delay="3000"/>
                            </p:stCondLst>
                            <p:childTnLst>
                              <p:par>
                                <p:cTn id="11" presetID="1" presetClass="entr" presetSubtype="0" fill="hold" nodeType="afterEffect">
                                  <p:stCondLst>
                                    <p:cond delay="6000"/>
                                  </p:stCondLst>
                                  <p:childTnLst>
                                    <p:set>
                                      <p:cBhvr>
                                        <p:cTn id="12" dur="1" fill="hold">
                                          <p:stCondLst>
                                            <p:cond delay="499"/>
                                          </p:stCondLst>
                                        </p:cTn>
                                        <p:tgtEl>
                                          <p:spTgt spid="4280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5" name="bother.wav"/>
                                        </p:tgtEl>
                                      </p:cMediaNode>
                                    </p:audio>
                                  </p:subTnLst>
                                </p:cTn>
                              </p:par>
                            </p:childTnLst>
                          </p:cTn>
                        </p:par>
                        <p:par>
                          <p:cTn id="13" fill="hold">
                            <p:stCondLst>
                              <p:cond delay="9500"/>
                            </p:stCondLst>
                            <p:childTnLst>
                              <p:par>
                                <p:cTn id="14" presetID="1" presetClass="entr" presetSubtype="0" fill="hold" nodeType="afterEffect">
                                  <p:stCondLst>
                                    <p:cond delay="1000"/>
                                  </p:stCondLst>
                                  <p:childTnLst>
                                    <p:set>
                                      <p:cBhvr>
                                        <p:cTn id="15" dur="1" fill="hold">
                                          <p:stCondLst>
                                            <p:cond delay="499"/>
                                          </p:stCondLst>
                                        </p:cTn>
                                        <p:tgtEl>
                                          <p:spTgt spid="42803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recommend.wav"/>
                                        </p:tgtEl>
                                      </p:cMediaNode>
                                    </p:audio>
                                  </p:subTnLst>
                                </p:cTn>
                              </p:par>
                            </p:childTnLst>
                          </p:cTn>
                        </p:par>
                        <p:par>
                          <p:cTn id="16" fill="hold">
                            <p:stCondLst>
                              <p:cond delay="11000"/>
                            </p:stCondLst>
                            <p:childTnLst>
                              <p:par>
                                <p:cTn id="17" presetID="1" presetClass="entr" presetSubtype="0" fill="hold" nodeType="afterEffect">
                                  <p:stCondLst>
                                    <p:cond delay="1000"/>
                                  </p:stCondLst>
                                  <p:childTnLst>
                                    <p:set>
                                      <p:cBhvr>
                                        <p:cTn id="18" dur="1" fill="hold">
                                          <p:stCondLst>
                                            <p:cond delay="499"/>
                                          </p:stCondLst>
                                        </p:cTn>
                                        <p:tgtEl>
                                          <p:spTgt spid="4280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7" name="chat.WAV"/>
                                        </p:tgtEl>
                                      </p:cMediaNode>
                                    </p:audio>
                                  </p:subTnLst>
                                </p:cTn>
                              </p:par>
                            </p:childTnLst>
                          </p:cTn>
                        </p:par>
                        <p:par>
                          <p:cTn id="19" fill="hold">
                            <p:stCondLst>
                              <p:cond delay="12500"/>
                            </p:stCondLst>
                            <p:childTnLst>
                              <p:par>
                                <p:cTn id="20" presetID="1" presetClass="entr" presetSubtype="0" fill="hold" nodeType="afterEffect">
                                  <p:stCondLst>
                                    <p:cond delay="1000"/>
                                  </p:stCondLst>
                                  <p:childTnLst>
                                    <p:set>
                                      <p:cBhvr>
                                        <p:cTn id="21" dur="1" fill="hold">
                                          <p:stCondLst>
                                            <p:cond delay="499"/>
                                          </p:stCondLst>
                                        </p:cTn>
                                        <p:tgtEl>
                                          <p:spTgt spid="4280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8" name="Grasshop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Jack Mostow keynote</a:t>
            </a:r>
            <a:endParaRPr lang="en-US"/>
          </a:p>
        </p:txBody>
      </p:sp>
      <p:sp>
        <p:nvSpPr>
          <p:cNvPr id="404482" name="Rectangle 2"/>
          <p:cNvSpPr>
            <a:spLocks noGrp="1" noChangeArrowheads="1"/>
          </p:cNvSpPr>
          <p:nvPr>
            <p:ph type="title"/>
          </p:nvPr>
        </p:nvSpPr>
        <p:spPr>
          <a:xfrm>
            <a:off x="1143000" y="0"/>
            <a:ext cx="7793038" cy="457200"/>
          </a:xfrm>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 just before a sentence.</a:t>
            </a:r>
          </a:p>
        </p:txBody>
      </p:sp>
      <p:sp>
        <p:nvSpPr>
          <p:cNvPr id="404483" name="Rectangle 3"/>
          <p:cNvSpPr>
            <a:spLocks noGrp="1" noChangeArrowheads="1"/>
          </p:cNvSpPr>
          <p:nvPr>
            <p:ph type="body" idx="1"/>
          </p:nvPr>
        </p:nvSpPr>
        <p:spPr/>
        <p:txBody>
          <a:bodyPr/>
          <a:lstStyle/>
          <a:p>
            <a:endParaRPr lang="en-US"/>
          </a:p>
        </p:txBody>
      </p:sp>
      <p:pic>
        <p:nvPicPr>
          <p:cNvPr id="404484" name="Picture 4" descr="D:\listen\Documentation\papers\ITS2002\ITS2002 Workshop on Evidence-centered design (ECD) approach to creating diagnostic e-assessments\AFTER HARD WORD CLOZE - I am helping to lay up food for the winter, said the Ant, and ______ you to do the same.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0" y="0"/>
            <a:ext cx="8991600" cy="563562"/>
          </a:xfrm>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What do cloze questions test?</a:t>
            </a:r>
          </a:p>
        </p:txBody>
      </p:sp>
      <p:sp>
        <p:nvSpPr>
          <p:cNvPr id="405507" name="Rectangle 3"/>
          <p:cNvSpPr>
            <a:spLocks noGrp="1" noChangeArrowheads="1"/>
          </p:cNvSpPr>
          <p:nvPr>
            <p:ph type="body" idx="1"/>
          </p:nvPr>
        </p:nvSpPr>
        <p:spPr>
          <a:xfrm>
            <a:off x="457200" y="1058862"/>
            <a:ext cx="8229600" cy="4525963"/>
          </a:xfrm>
        </p:spPr>
        <p:txBody>
          <a:bodyPr/>
          <a:lstStyle/>
          <a:p>
            <a:endParaRPr lang="en-US"/>
          </a:p>
        </p:txBody>
      </p:sp>
      <p:pic>
        <p:nvPicPr>
          <p:cNvPr id="405510" name="Picture 6" descr="D:\listen\Documentation\Papers\ITS2002\ITS2002 Workshop on Evidence-centered design (ECD) approach to creating diagnostic e-assessments\wavs\Why bother about ______.jpg"/>
          <p:cNvPicPr>
            <a:picLocks noChangeAspect="1" noChangeArrowheads="1"/>
          </p:cNvPicPr>
          <p:nvPr/>
        </p:nvPicPr>
        <p:blipFill>
          <a:blip r:embed="rId8" cstate="print"/>
          <a:srcRect/>
          <a:stretch>
            <a:fillRect/>
          </a:stretch>
        </p:blipFill>
        <p:spPr bwMode="auto">
          <a:xfrm>
            <a:off x="0" y="609600"/>
            <a:ext cx="9144000" cy="5707062"/>
          </a:xfrm>
          <a:prstGeom prst="rect">
            <a:avLst/>
          </a:prstGeom>
          <a:noFill/>
        </p:spPr>
      </p:pic>
      <p:pic>
        <p:nvPicPr>
          <p:cNvPr id="405512" name="Picture 8" descr="D:\listen\Documentation\Papers\ITS2002\ITS2002 Workshop on Evidence-centered design (ECD) approach to creating diagnostic e-assessments\wavs\Why bother about ______.jpg"/>
          <p:cNvPicPr>
            <a:picLocks noChangeAspect="1" noChangeArrowheads="1"/>
          </p:cNvPicPr>
          <p:nvPr/>
        </p:nvPicPr>
        <p:blipFill>
          <a:blip r:embed="rId8" cstate="print"/>
          <a:srcRect/>
          <a:stretch>
            <a:fillRect/>
          </a:stretch>
        </p:blipFill>
        <p:spPr bwMode="auto">
          <a:xfrm>
            <a:off x="0" y="617537"/>
            <a:ext cx="9144000" cy="5707063"/>
          </a:xfrm>
          <a:prstGeom prst="rect">
            <a:avLst/>
          </a:prstGeom>
          <a:noFill/>
        </p:spPr>
      </p:pic>
      <p:pic>
        <p:nvPicPr>
          <p:cNvPr id="405513" name="Picture 9" descr="D:\listen\Documentation\Papers\ITS2002\ITS2002 Workshop on Evidence-centered design (ECD) approach to creating diagnostic e-assessments\wavs\Why bother about ______  FOOD.jpg"/>
          <p:cNvPicPr>
            <a:picLocks noChangeAspect="1" noChangeArrowheads="1"/>
          </p:cNvPicPr>
          <p:nvPr/>
        </p:nvPicPr>
        <p:blipFill>
          <a:blip r:embed="rId9" cstate="print"/>
          <a:srcRect/>
          <a:stretch>
            <a:fillRect/>
          </a:stretch>
        </p:blipFill>
        <p:spPr bwMode="auto">
          <a:xfrm>
            <a:off x="0" y="611187"/>
            <a:ext cx="9144000" cy="5705475"/>
          </a:xfrm>
          <a:prstGeom prst="rect">
            <a:avLst/>
          </a:prstGeom>
          <a:noFill/>
        </p:spPr>
      </p:pic>
      <p:pic>
        <p:nvPicPr>
          <p:cNvPr id="405514" name="Picture 10" descr="D:\listen\Documentation\Papers\ITS2002\ITS2002 Workshop on Evidence-centered design (ECD) approach to creating diagnostic e-assessments\wavs\Why bother about ______  WINTER.jpg"/>
          <p:cNvPicPr>
            <a:picLocks noChangeAspect="1" noChangeArrowheads="1"/>
          </p:cNvPicPr>
          <p:nvPr/>
        </p:nvPicPr>
        <p:blipFill>
          <a:blip r:embed="rId10" cstate="print"/>
          <a:srcRect/>
          <a:stretch>
            <a:fillRect/>
          </a:stretch>
        </p:blipFill>
        <p:spPr bwMode="auto">
          <a:xfrm>
            <a:off x="0" y="611187"/>
            <a:ext cx="9144000" cy="5705475"/>
          </a:xfrm>
          <a:prstGeom prst="rect">
            <a:avLst/>
          </a:prstGeom>
          <a:noFill/>
        </p:spPr>
      </p:pic>
      <p:pic>
        <p:nvPicPr>
          <p:cNvPr id="405515" name="Picture 11" descr="D:\listen\Documentation\Papers\ITS2002\ITS2002 Workshop on Evidence-centered design (ECD) approach to creating diagnostic e-assessments\wavs\Why bother about ______  DYING.jpg"/>
          <p:cNvPicPr>
            <a:picLocks noChangeAspect="1" noChangeArrowheads="1"/>
          </p:cNvPicPr>
          <p:nvPr/>
        </p:nvPicPr>
        <p:blipFill>
          <a:blip r:embed="rId11" cstate="print"/>
          <a:srcRect/>
          <a:stretch>
            <a:fillRect/>
          </a:stretch>
        </p:blipFill>
        <p:spPr bwMode="auto">
          <a:xfrm>
            <a:off x="0" y="611187"/>
            <a:ext cx="9144000" cy="5705475"/>
          </a:xfrm>
          <a:prstGeom prst="rect">
            <a:avLst/>
          </a:prstGeom>
          <a:noFill/>
        </p:spPr>
      </p:pic>
      <p:pic>
        <p:nvPicPr>
          <p:cNvPr id="405516" name="Picture 12" descr="D:\listen\Documentation\Papers\ITS2002\ITS2002 Workshop on Evidence-centered design (ECD) approach to creating diagnostic e-assessments\wavs\Why bother about ______  PASSED copy.jpg"/>
          <p:cNvPicPr>
            <a:picLocks noChangeAspect="1" noChangeArrowheads="1"/>
          </p:cNvPicPr>
          <p:nvPr/>
        </p:nvPicPr>
        <p:blipFill>
          <a:blip r:embed="rId12" cstate="print"/>
          <a:srcRect/>
          <a:stretch>
            <a:fillRect/>
          </a:stretch>
        </p:blipFill>
        <p:spPr bwMode="auto">
          <a:xfrm>
            <a:off x="0" y="611187"/>
            <a:ext cx="9144000" cy="5705475"/>
          </a:xfrm>
          <a:prstGeom prst="rect">
            <a:avLst/>
          </a:prstGeom>
          <a:noFill/>
        </p:spPr>
      </p:pic>
      <p:sp>
        <p:nvSpPr>
          <p:cNvPr id="14" name="Footer Placeholder 4"/>
          <p:cNvSpPr>
            <a:spLocks noGrp="1"/>
          </p:cNvSpPr>
          <p:nvPr>
            <p:ph type="ftr" sz="quarter" idx="11"/>
          </p:nvPr>
        </p:nvSpPr>
        <p:spPr>
          <a:xfrm>
            <a:off x="3124200" y="6356350"/>
            <a:ext cx="2895600" cy="365125"/>
          </a:xfrm>
        </p:spPr>
        <p:txBody>
          <a:bodyPr/>
          <a:lstStyle/>
          <a:p>
            <a:r>
              <a:rPr lang="en-US" smtClean="0"/>
              <a:t>Jack Mostow keynote</a:t>
            </a:r>
            <a:endParaRPr lang="en-US"/>
          </a:p>
        </p:txBody>
      </p:sp>
      <p:sp>
        <p:nvSpPr>
          <p:cNvPr id="16" name="Date Placeholder 15"/>
          <p:cNvSpPr>
            <a:spLocks noGrp="1"/>
          </p:cNvSpPr>
          <p:nvPr>
            <p:ph type="dt" sz="half" idx="10"/>
          </p:nvPr>
        </p:nvSpPr>
        <p:spPr/>
        <p:txBody>
          <a:bodyPr/>
          <a:lstStyle/>
          <a:p>
            <a:r>
              <a:rPr lang="en-US" smtClean="0"/>
              <a:t>11/5/11</a:t>
            </a:r>
            <a:endParaRPr lang="en-US"/>
          </a:p>
        </p:txBody>
      </p:sp>
      <p:sp>
        <p:nvSpPr>
          <p:cNvPr id="17" name="Slide Number Placeholder 16"/>
          <p:cNvSpPr>
            <a:spLocks noGrp="1"/>
          </p:cNvSpPr>
          <p:nvPr>
            <p:ph type="sldNum" sz="quarter" idx="12"/>
          </p:nvPr>
        </p:nvSpPr>
        <p:spPr/>
        <p:txBody>
          <a:bodyPr/>
          <a:lstStyle/>
          <a:p>
            <a:fld id="{25EE983D-F55F-4A4B-AD56-769414CD0A5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55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 on the missing word.wav"/>
                                        </p:tgtEl>
                                      </p:cMediaNode>
                                    </p:audio>
                                  </p:sub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40551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OZE Why bother about winter.wav"/>
                                        </p:tgtEl>
                                      </p:cMediaNode>
                                    </p:audio>
                                  </p:sub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499"/>
                                          </p:stCondLst>
                                        </p:cTn>
                                        <p:tgtEl>
                                          <p:spTgt spid="4055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Food.WAV"/>
                                        </p:tgtEl>
                                      </p:cMediaNode>
                                    </p:audio>
                                  </p:subTnLst>
                                </p:cTn>
                              </p:par>
                            </p:childTnLst>
                          </p:cTn>
                        </p:par>
                        <p:par>
                          <p:cTn id="13" fill="hold">
                            <p:stCondLst>
                              <p:cond delay="5500"/>
                            </p:stCondLst>
                            <p:childTnLst>
                              <p:par>
                                <p:cTn id="14" presetID="1" presetClass="entr" presetSubtype="0" fill="hold" nodeType="afterEffect">
                                  <p:stCondLst>
                                    <p:cond delay="1000"/>
                                  </p:stCondLst>
                                  <p:childTnLst>
                                    <p:set>
                                      <p:cBhvr>
                                        <p:cTn id="15" dur="1" fill="hold">
                                          <p:stCondLst>
                                            <p:cond delay="499"/>
                                          </p:stCondLst>
                                        </p:cTn>
                                        <p:tgtEl>
                                          <p:spTgt spid="40551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5" name="winter.wav"/>
                                        </p:tgtEl>
                                      </p:cMediaNode>
                                    </p:audio>
                                  </p:subTnLst>
                                </p:cTn>
                              </p:par>
                            </p:childTnLst>
                          </p:cTn>
                        </p:par>
                        <p:par>
                          <p:cTn id="16" fill="hold">
                            <p:stCondLst>
                              <p:cond delay="7000"/>
                            </p:stCondLst>
                            <p:childTnLst>
                              <p:par>
                                <p:cTn id="17" presetID="1" presetClass="entr" presetSubtype="0" fill="hold" nodeType="afterEffect">
                                  <p:stCondLst>
                                    <p:cond delay="1000"/>
                                  </p:stCondLst>
                                  <p:childTnLst>
                                    <p:set>
                                      <p:cBhvr>
                                        <p:cTn id="18" dur="1" fill="hold">
                                          <p:stCondLst>
                                            <p:cond delay="499"/>
                                          </p:stCondLst>
                                        </p:cTn>
                                        <p:tgtEl>
                                          <p:spTgt spid="40551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dying.wav"/>
                                        </p:tgtEl>
                                      </p:cMediaNode>
                                    </p:audio>
                                  </p:subTnLst>
                                </p:cTn>
                              </p:par>
                            </p:childTnLst>
                          </p:cTn>
                        </p:par>
                        <p:par>
                          <p:cTn id="19" fill="hold">
                            <p:stCondLst>
                              <p:cond delay="8500"/>
                            </p:stCondLst>
                            <p:childTnLst>
                              <p:par>
                                <p:cTn id="20" presetID="1" presetClass="entr" presetSubtype="0" fill="hold" nodeType="afterEffect">
                                  <p:stCondLst>
                                    <p:cond delay="1000"/>
                                  </p:stCondLst>
                                  <p:childTnLst>
                                    <p:set>
                                      <p:cBhvr>
                                        <p:cTn id="21" dur="1" fill="hold">
                                          <p:stCondLst>
                                            <p:cond delay="499"/>
                                          </p:stCondLst>
                                        </p:cTn>
                                        <p:tgtEl>
                                          <p:spTgt spid="40551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7" name="pass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Jack Mostow keynote</a:t>
            </a:r>
            <a:endParaRPr lang="en-US"/>
          </a:p>
        </p:txBody>
      </p:sp>
      <p:sp>
        <p:nvSpPr>
          <p:cNvPr id="392194" name="Rectangle 2"/>
          <p:cNvSpPr>
            <a:spLocks noGrp="1" noChangeArrowheads="1"/>
          </p:cNvSpPr>
          <p:nvPr>
            <p:ph type="title"/>
          </p:nvPr>
        </p:nvSpPr>
        <p:spPr>
          <a:xfrm>
            <a:off x="152400" y="274638"/>
            <a:ext cx="8610600" cy="1143000"/>
          </a:xfrm>
        </p:spPr>
        <p:txBody>
          <a:bodyPr>
            <a:noAutofit/>
          </a:bodyPr>
          <a:lstStyle/>
          <a:p>
            <a:r>
              <a:rPr lang="en-US" b="1" dirty="0" smtClean="0">
                <a:solidFill>
                  <a:srgbClr val="002060"/>
                </a:solidFill>
              </a:rPr>
              <a:t>Oct.01 – Mar.02 evaluation data</a:t>
            </a:r>
            <a:endParaRPr lang="en-US" sz="4400" b="1" kern="1200" dirty="0" smtClean="0">
              <a:solidFill>
                <a:srgbClr val="002060"/>
              </a:solidFill>
              <a:latin typeface="+mj-lt"/>
              <a:ea typeface="+mj-ea"/>
              <a:cs typeface="+mj-cs"/>
            </a:endParaRPr>
          </a:p>
        </p:txBody>
      </p:sp>
      <p:sp>
        <p:nvSpPr>
          <p:cNvPr id="392195" name="Rectangle 3"/>
          <p:cNvSpPr>
            <a:spLocks noGrp="1" noChangeArrowheads="1"/>
          </p:cNvSpPr>
          <p:nvPr>
            <p:ph type="body" idx="1"/>
          </p:nvPr>
        </p:nvSpPr>
        <p:spPr>
          <a:xfrm>
            <a:off x="381000" y="1600200"/>
            <a:ext cx="8763000" cy="4114800"/>
          </a:xfrm>
        </p:spPr>
        <p:txBody>
          <a:bodyPr>
            <a:normAutofit/>
          </a:bodyPr>
          <a:lstStyle/>
          <a:p>
            <a:pPr>
              <a:lnSpc>
                <a:spcPct val="90000"/>
              </a:lnSpc>
            </a:pPr>
            <a:r>
              <a:rPr lang="en-US" sz="2800" dirty="0" smtClean="0"/>
              <a:t>Reading </a:t>
            </a:r>
            <a:r>
              <a:rPr lang="en-US" sz="2800" dirty="0"/>
              <a:t>Tutor </a:t>
            </a:r>
            <a:r>
              <a:rPr lang="en-US" sz="2800" dirty="0" smtClean="0"/>
              <a:t>asked </a:t>
            </a:r>
            <a:r>
              <a:rPr lang="en-US" sz="2800" dirty="0"/>
              <a:t>69,326 </a:t>
            </a:r>
            <a:r>
              <a:rPr lang="en-US" sz="2800" dirty="0" smtClean="0"/>
              <a:t>automated cloze questions</a:t>
            </a:r>
            <a:endParaRPr lang="en-US" sz="2800" dirty="0"/>
          </a:p>
          <a:p>
            <a:pPr lvl="1">
              <a:lnSpc>
                <a:spcPct val="90000"/>
              </a:lnSpc>
            </a:pPr>
            <a:r>
              <a:rPr lang="en-US" dirty="0" smtClean="0"/>
              <a:t>364 students in grades 1-9 at 7 schools</a:t>
            </a:r>
          </a:p>
          <a:p>
            <a:pPr lvl="1">
              <a:lnSpc>
                <a:spcPct val="90000"/>
              </a:lnSpc>
            </a:pPr>
            <a:r>
              <a:rPr lang="en-US" sz="2400" dirty="0" smtClean="0"/>
              <a:t>20-758 </a:t>
            </a:r>
            <a:r>
              <a:rPr lang="en-US" dirty="0" smtClean="0"/>
              <a:t>questions </a:t>
            </a:r>
            <a:r>
              <a:rPr lang="en-US" sz="2400" dirty="0" smtClean="0"/>
              <a:t>per </a:t>
            </a:r>
            <a:r>
              <a:rPr lang="en-US" sz="2400" dirty="0"/>
              <a:t>student (median 136)</a:t>
            </a:r>
          </a:p>
          <a:p>
            <a:pPr lvl="1">
              <a:lnSpc>
                <a:spcPct val="90000"/>
              </a:lnSpc>
            </a:pPr>
            <a:r>
              <a:rPr lang="en-US" sz="2400" dirty="0" smtClean="0"/>
              <a:t>98% of questions answered – else </a:t>
            </a:r>
            <a:r>
              <a:rPr lang="en-US" sz="2400" i="1" dirty="0" smtClean="0"/>
              <a:t>Goodbye</a:t>
            </a:r>
            <a:r>
              <a:rPr lang="en-US" sz="2400" dirty="0" smtClean="0"/>
              <a:t>, </a:t>
            </a:r>
            <a:r>
              <a:rPr lang="en-US" sz="2400" i="1" dirty="0" smtClean="0"/>
              <a:t>Back</a:t>
            </a:r>
            <a:r>
              <a:rPr lang="en-US" sz="2400" dirty="0" smtClean="0"/>
              <a:t>, or timeout</a:t>
            </a:r>
          </a:p>
          <a:p>
            <a:pPr lvl="1">
              <a:lnSpc>
                <a:spcPct val="90000"/>
              </a:lnSpc>
            </a:pPr>
            <a:r>
              <a:rPr lang="en-US" sz="2400" dirty="0" smtClean="0"/>
              <a:t>24-88</a:t>
            </a:r>
            <a:r>
              <a:rPr lang="en-US" sz="2400" dirty="0"/>
              <a:t>% correct (median 61%); 25% = chance</a:t>
            </a:r>
          </a:p>
          <a:p>
            <a:pPr>
              <a:lnSpc>
                <a:spcPct val="90000"/>
              </a:lnSpc>
            </a:pPr>
            <a:r>
              <a:rPr lang="en-US" sz="2800" dirty="0" smtClean="0"/>
              <a:t>How </a:t>
            </a:r>
            <a:r>
              <a:rPr lang="en-US" sz="2800" dirty="0"/>
              <a:t>much guessing?  </a:t>
            </a:r>
            <a:r>
              <a:rPr lang="en-US" sz="2800" dirty="0" smtClean="0"/>
              <a:t>Hasty </a:t>
            </a:r>
            <a:r>
              <a:rPr lang="en-US" sz="2800" dirty="0"/>
              <a:t>responses [J. Valeri]:</a:t>
            </a:r>
          </a:p>
          <a:p>
            <a:pPr lvl="1">
              <a:lnSpc>
                <a:spcPct val="90000"/>
              </a:lnSpc>
            </a:pPr>
            <a:r>
              <a:rPr lang="en-US" sz="2400" dirty="0" smtClean="0"/>
              <a:t>3,078 </a:t>
            </a:r>
            <a:r>
              <a:rPr lang="en-US" sz="2400" dirty="0"/>
              <a:t>(4.5%) faster than 3 seconds, only 29% correct</a:t>
            </a:r>
          </a:p>
          <a:p>
            <a:pPr lvl="1">
              <a:lnSpc>
                <a:spcPct val="90000"/>
              </a:lnSpc>
            </a:pPr>
            <a:r>
              <a:rPr lang="en-US" sz="2400" dirty="0"/>
              <a:t>3.9% </a:t>
            </a:r>
            <a:r>
              <a:rPr lang="en-US" sz="2400" dirty="0" smtClean="0"/>
              <a:t>per-student mean, </a:t>
            </a:r>
            <a:r>
              <a:rPr lang="en-US" sz="2400" dirty="0"/>
              <a:t>but below 1% for most students</a:t>
            </a:r>
          </a:p>
          <a:p>
            <a:pPr lvl="1">
              <a:lnSpc>
                <a:spcPct val="90000"/>
              </a:lnSpc>
            </a:pPr>
            <a:r>
              <a:rPr lang="en-US" sz="2400" dirty="0"/>
              <a:t>Guessing rose from 1% in October to 11% by March</a:t>
            </a:r>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fade">
                                      <p:cBhvr>
                                        <p:cTn id="7" dur="2000"/>
                                        <p:tgtEl>
                                          <p:spTgt spid="392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195">
                                            <p:txEl>
                                              <p:pRg st="1" end="1"/>
                                            </p:txEl>
                                          </p:spTgt>
                                        </p:tgtEl>
                                        <p:attrNameLst>
                                          <p:attrName>style.visibility</p:attrName>
                                        </p:attrNameLst>
                                      </p:cBhvr>
                                      <p:to>
                                        <p:strVal val="visible"/>
                                      </p:to>
                                    </p:set>
                                    <p:animEffect transition="in" filter="fade">
                                      <p:cBhvr>
                                        <p:cTn id="10" dur="2000"/>
                                        <p:tgtEl>
                                          <p:spTgt spid="392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Effect transition="in" filter="fade">
                                      <p:cBhvr>
                                        <p:cTn id="13" dur="2000"/>
                                        <p:tgtEl>
                                          <p:spTgt spid="392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2195">
                                            <p:txEl>
                                              <p:pRg st="3" end="3"/>
                                            </p:txEl>
                                          </p:spTgt>
                                        </p:tgtEl>
                                        <p:attrNameLst>
                                          <p:attrName>style.visibility</p:attrName>
                                        </p:attrNameLst>
                                      </p:cBhvr>
                                      <p:to>
                                        <p:strVal val="visible"/>
                                      </p:to>
                                    </p:set>
                                    <p:animEffect transition="in" filter="fade">
                                      <p:cBhvr>
                                        <p:cTn id="16" dur="2000"/>
                                        <p:tgtEl>
                                          <p:spTgt spid="39219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2195">
                                            <p:txEl>
                                              <p:pRg st="4" end="4"/>
                                            </p:txEl>
                                          </p:spTgt>
                                        </p:tgtEl>
                                        <p:attrNameLst>
                                          <p:attrName>style.visibility</p:attrName>
                                        </p:attrNameLst>
                                      </p:cBhvr>
                                      <p:to>
                                        <p:strVal val="visible"/>
                                      </p:to>
                                    </p:set>
                                    <p:animEffect transition="in" filter="fade">
                                      <p:cBhvr>
                                        <p:cTn id="19" dur="2000"/>
                                        <p:tgtEl>
                                          <p:spTgt spid="39219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2195">
                                            <p:txEl>
                                              <p:pRg st="5" end="5"/>
                                            </p:txEl>
                                          </p:spTgt>
                                        </p:tgtEl>
                                        <p:attrNameLst>
                                          <p:attrName>style.visibility</p:attrName>
                                        </p:attrNameLst>
                                      </p:cBhvr>
                                      <p:to>
                                        <p:strVal val="visible"/>
                                      </p:to>
                                    </p:set>
                                    <p:animEffect transition="in" filter="fade">
                                      <p:cBhvr>
                                        <p:cTn id="24" dur="2000"/>
                                        <p:tgtEl>
                                          <p:spTgt spid="39219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2195">
                                            <p:txEl>
                                              <p:pRg st="6" end="6"/>
                                            </p:txEl>
                                          </p:spTgt>
                                        </p:tgtEl>
                                        <p:attrNameLst>
                                          <p:attrName>style.visibility</p:attrName>
                                        </p:attrNameLst>
                                      </p:cBhvr>
                                      <p:to>
                                        <p:strVal val="visible"/>
                                      </p:to>
                                    </p:set>
                                    <p:animEffect transition="in" filter="fade">
                                      <p:cBhvr>
                                        <p:cTn id="27" dur="2000"/>
                                        <p:tgtEl>
                                          <p:spTgt spid="39219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2195">
                                            <p:txEl>
                                              <p:pRg st="7" end="7"/>
                                            </p:txEl>
                                          </p:spTgt>
                                        </p:tgtEl>
                                        <p:attrNameLst>
                                          <p:attrName>style.visibility</p:attrName>
                                        </p:attrNameLst>
                                      </p:cBhvr>
                                      <p:to>
                                        <p:strVal val="visible"/>
                                      </p:to>
                                    </p:set>
                                    <p:animEffect transition="in" filter="fade">
                                      <p:cBhvr>
                                        <p:cTn id="30" dur="2000"/>
                                        <p:tgtEl>
                                          <p:spTgt spid="39219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2195">
                                            <p:txEl>
                                              <p:pRg st="8" end="8"/>
                                            </p:txEl>
                                          </p:spTgt>
                                        </p:tgtEl>
                                        <p:attrNameLst>
                                          <p:attrName>style.visibility</p:attrName>
                                        </p:attrNameLst>
                                      </p:cBhvr>
                                      <p:to>
                                        <p:strVal val="visible"/>
                                      </p:to>
                                    </p:set>
                                    <p:animEffect transition="in" filter="fade">
                                      <p:cBhvr>
                                        <p:cTn id="33" dur="2000"/>
                                        <p:tgtEl>
                                          <p:spTgt spid="392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Jack Mostow keynote</a:t>
            </a:r>
            <a:endParaRPr lang="en-US"/>
          </a:p>
        </p:txBody>
      </p:sp>
      <p:pic>
        <p:nvPicPr>
          <p:cNvPr id="425988" name="Picture 1028" descr="D:\listen\Documentation\papers\ITS2002\ITS2002 Workshop on Evidence-centered design (ECD) approach to creating diagnostic e-assessments\DIFFERENCE_BY_NUMBER.JPG"/>
          <p:cNvPicPr>
            <a:picLocks noChangeAspect="1" noChangeArrowheads="1"/>
          </p:cNvPicPr>
          <p:nvPr/>
        </p:nvPicPr>
        <p:blipFill>
          <a:blip r:embed="rId2" cstate="print"/>
          <a:srcRect l="4773" t="11153" r="9547" b="7436"/>
          <a:stretch>
            <a:fillRect/>
          </a:stretch>
        </p:blipFill>
        <p:spPr bwMode="auto">
          <a:xfrm>
            <a:off x="0" y="762000"/>
            <a:ext cx="9220200" cy="6019800"/>
          </a:xfrm>
          <a:prstGeom prst="rect">
            <a:avLst/>
          </a:prstGeom>
          <a:noFill/>
        </p:spPr>
      </p:pic>
      <p:sp>
        <p:nvSpPr>
          <p:cNvPr id="425986" name="Rectangle 1026"/>
          <p:cNvSpPr>
            <a:spLocks noGrp="1" noChangeArrowheads="1"/>
          </p:cNvSpPr>
          <p:nvPr>
            <p:ph type="title"/>
          </p:nvPr>
        </p:nvSpPr>
        <p:spPr>
          <a:xfrm>
            <a:off x="228600" y="152400"/>
            <a:ext cx="8686800" cy="685800"/>
          </a:xfrm>
        </p:spPr>
        <p:txBody>
          <a:bodyPr>
            <a:noAutofit/>
          </a:bodyPr>
          <a:lstStyle/>
          <a:p>
            <a:r>
              <a:rPr lang="en-US" sz="4400" b="1" kern="1200" dirty="0" smtClean="0">
                <a:solidFill>
                  <a:srgbClr val="002060"/>
                </a:solidFill>
                <a:latin typeface="+mj-lt"/>
                <a:ea typeface="+mj-ea"/>
                <a:cs typeface="+mj-cs"/>
              </a:rPr>
              <a:t>Reliability:  </a:t>
            </a:r>
            <a:r>
              <a:rPr lang="en-US" sz="4400" b="1" kern="1200" dirty="0" err="1" smtClean="0">
                <a:solidFill>
                  <a:srgbClr val="002060"/>
                </a:solidFill>
                <a:latin typeface="+mj-lt"/>
                <a:ea typeface="+mj-ea"/>
                <a:cs typeface="+mj-cs"/>
              </a:rPr>
              <a:t>Guttman</a:t>
            </a:r>
            <a:r>
              <a:rPr lang="en-US" sz="4400" b="1" kern="1200" dirty="0" smtClean="0">
                <a:solidFill>
                  <a:srgbClr val="002060"/>
                </a:solidFill>
                <a:latin typeface="+mj-lt"/>
                <a:ea typeface="+mj-ea"/>
                <a:cs typeface="+mj-cs"/>
              </a:rPr>
              <a:t> split-half test</a:t>
            </a:r>
          </a:p>
        </p:txBody>
      </p:sp>
      <p:sp>
        <p:nvSpPr>
          <p:cNvPr id="425987" name="Rectangle 1027"/>
          <p:cNvSpPr>
            <a:spLocks noGrp="1" noChangeArrowheads="1"/>
          </p:cNvSpPr>
          <p:nvPr>
            <p:ph type="body" idx="1"/>
          </p:nvPr>
        </p:nvSpPr>
        <p:spPr>
          <a:xfrm>
            <a:off x="3429000" y="1219200"/>
            <a:ext cx="5715000" cy="2895600"/>
          </a:xfrm>
        </p:spPr>
        <p:txBody>
          <a:bodyPr>
            <a:normAutofit/>
          </a:bodyPr>
          <a:lstStyle/>
          <a:p>
            <a:r>
              <a:rPr lang="en-US" dirty="0"/>
              <a:t>Split N responses into two halves</a:t>
            </a:r>
          </a:p>
          <a:p>
            <a:pPr lvl="1"/>
            <a:r>
              <a:rPr lang="en-US" dirty="0"/>
              <a:t>Match by word and story level</a:t>
            </a:r>
          </a:p>
          <a:p>
            <a:r>
              <a:rPr lang="en-US" dirty="0"/>
              <a:t>Reliability increases with N</a:t>
            </a:r>
          </a:p>
          <a:p>
            <a:pPr lvl="1"/>
            <a:r>
              <a:rPr lang="en-US" dirty="0"/>
              <a:t>.83 for N</a:t>
            </a:r>
            <a:r>
              <a:rPr lang="en-US">
                <a:sym typeface="Symbol" pitchFamily="18" charset="2"/>
              </a:rPr>
              <a:t></a:t>
            </a:r>
            <a:r>
              <a:rPr lang="en-US" smtClean="0"/>
              <a:t>10 </a:t>
            </a:r>
            <a:r>
              <a:rPr lang="en-US" dirty="0"/>
              <a:t>(338 students)</a:t>
            </a:r>
          </a:p>
          <a:p>
            <a:pPr lvl="1"/>
            <a:r>
              <a:rPr lang="en-US" dirty="0"/>
              <a:t>.95 for N</a:t>
            </a:r>
            <a:r>
              <a:rPr lang="en-US">
                <a:sym typeface="Symbol" pitchFamily="18" charset="2"/>
              </a:rPr>
              <a:t></a:t>
            </a:r>
            <a:r>
              <a:rPr lang="en-US" smtClean="0"/>
              <a:t>80 </a:t>
            </a:r>
            <a:r>
              <a:rPr lang="en-US" dirty="0"/>
              <a:t>(199 students</a:t>
            </a:r>
            <a:r>
              <a:rPr lang="en-US" dirty="0" smtClean="0"/>
              <a:t>)</a:t>
            </a:r>
          </a:p>
        </p:txBody>
      </p:sp>
      <p:sp>
        <p:nvSpPr>
          <p:cNvPr id="425989" name="Rectangle 1029"/>
          <p:cNvSpPr>
            <a:spLocks noChangeArrowheads="1"/>
          </p:cNvSpPr>
          <p:nvPr/>
        </p:nvSpPr>
        <p:spPr bwMode="auto">
          <a:xfrm>
            <a:off x="304800" y="6338888"/>
            <a:ext cx="2173288" cy="519112"/>
          </a:xfrm>
          <a:prstGeom prst="rect">
            <a:avLst/>
          </a:prstGeom>
          <a:noFill/>
          <a:ln w="9525">
            <a:noFill/>
            <a:miter lim="800000"/>
            <a:headEnd/>
            <a:tailEnd/>
          </a:ln>
          <a:effectLst/>
        </p:spPr>
        <p:txBody>
          <a:bodyPr wrap="none">
            <a:spAutoFit/>
          </a:bodyPr>
          <a:lstStyle/>
          <a:p>
            <a:r>
              <a:rPr lang="en-US" sz="2800" dirty="0">
                <a:solidFill>
                  <a:srgbClr val="CC0000"/>
                </a:solidFill>
                <a:latin typeface="Helvetica" pitchFamily="34" charset="0"/>
              </a:rPr>
              <a:t>Grade = 1..9</a:t>
            </a:r>
          </a:p>
        </p:txBody>
      </p:sp>
      <p:sp>
        <p:nvSpPr>
          <p:cNvPr id="9" name="Date Placeholder 8"/>
          <p:cNvSpPr>
            <a:spLocks noGrp="1"/>
          </p:cNvSpPr>
          <p:nvPr>
            <p:ph type="dt" sz="half" idx="10"/>
          </p:nvPr>
        </p:nvSpPr>
        <p:spPr/>
        <p:txBody>
          <a:bodyPr/>
          <a:lstStyle/>
          <a:p>
            <a:r>
              <a:rPr lang="en-US" smtClean="0"/>
              <a:t>11/5/11</a:t>
            </a:r>
            <a:endParaRPr lang="en-US"/>
          </a:p>
        </p:txBody>
      </p:sp>
      <p:sp>
        <p:nvSpPr>
          <p:cNvPr id="10" name="Slide Number Placeholder 9"/>
          <p:cNvSpPr>
            <a:spLocks noGrp="1"/>
          </p:cNvSpPr>
          <p:nvPr>
            <p:ph type="sldNum" sz="quarter" idx="12"/>
          </p:nvPr>
        </p:nvSpPr>
        <p:spPr/>
        <p:txBody>
          <a:bodyPr/>
          <a:lstStyle/>
          <a:p>
            <a:fld id="{25EE983D-F55F-4A4B-AD56-769414CD0A5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Jack Mostow keynote</a:t>
            </a:r>
            <a:endParaRPr lang="en-US"/>
          </a:p>
        </p:txBody>
      </p:sp>
      <p:sp>
        <p:nvSpPr>
          <p:cNvPr id="407554" name="Rectangle 2"/>
          <p:cNvSpPr>
            <a:spLocks noGrp="1" noChangeArrowheads="1"/>
          </p:cNvSpPr>
          <p:nvPr>
            <p:ph type="title"/>
          </p:nvPr>
        </p:nvSpPr>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What affects cloze difficulty?</a:t>
            </a:r>
          </a:p>
        </p:txBody>
      </p:sp>
      <p:sp>
        <p:nvSpPr>
          <p:cNvPr id="407555" name="Rectangle 3"/>
          <p:cNvSpPr>
            <a:spLocks noGrp="1" noChangeArrowheads="1"/>
          </p:cNvSpPr>
          <p:nvPr>
            <p:ph type="body" idx="1"/>
          </p:nvPr>
        </p:nvSpPr>
        <p:spPr/>
        <p:txBody>
          <a:bodyPr>
            <a:normAutofit fontScale="92500" lnSpcReduction="20000"/>
          </a:bodyPr>
          <a:lstStyle/>
          <a:p>
            <a:pPr>
              <a:lnSpc>
                <a:spcPct val="90000"/>
              </a:lnSpc>
            </a:pPr>
            <a:r>
              <a:rPr lang="en-US" dirty="0" smtClean="0"/>
              <a:t>Similarity of distracters to answer</a:t>
            </a:r>
          </a:p>
          <a:p>
            <a:pPr lvl="1">
              <a:lnSpc>
                <a:spcPct val="90000"/>
              </a:lnSpc>
            </a:pPr>
            <a:r>
              <a:rPr lang="en-US" dirty="0" smtClean="0"/>
              <a:t>Part of speech [</a:t>
            </a:r>
            <a:r>
              <a:rPr lang="en-US" dirty="0" err="1" smtClean="0"/>
              <a:t>Hensler</a:t>
            </a:r>
            <a:r>
              <a:rPr lang="en-US" dirty="0" smtClean="0"/>
              <a:t> &amp; Beck, ITS 06]</a:t>
            </a:r>
          </a:p>
          <a:p>
            <a:pPr lvl="1">
              <a:lnSpc>
                <a:spcPct val="90000"/>
              </a:lnSpc>
            </a:pPr>
            <a:r>
              <a:rPr lang="en-US" dirty="0" smtClean="0"/>
              <a:t>Semantic class</a:t>
            </a:r>
          </a:p>
          <a:p>
            <a:pPr lvl="1">
              <a:lnSpc>
                <a:spcPct val="90000"/>
              </a:lnSpc>
            </a:pPr>
            <a:r>
              <a:rPr lang="en-US" dirty="0" smtClean="0"/>
              <a:t>Consistency with local context</a:t>
            </a:r>
          </a:p>
          <a:p>
            <a:pPr lvl="1">
              <a:lnSpc>
                <a:spcPct val="90000"/>
              </a:lnSpc>
              <a:defRPr/>
            </a:pPr>
            <a:r>
              <a:rPr lang="en-US" dirty="0" smtClean="0"/>
              <a:t>Consistency with inter-sentential context</a:t>
            </a:r>
          </a:p>
          <a:p>
            <a:pPr>
              <a:lnSpc>
                <a:spcPct val="90000"/>
              </a:lnSpc>
            </a:pPr>
            <a:r>
              <a:rPr lang="en-US" sz="2800" dirty="0" smtClean="0">
                <a:latin typeface="+mn-lt"/>
              </a:rPr>
              <a:t>Vocabulary </a:t>
            </a:r>
            <a:r>
              <a:rPr lang="en-US" sz="2800" dirty="0">
                <a:latin typeface="+mn-lt"/>
              </a:rPr>
              <a:t>level of </a:t>
            </a:r>
            <a:r>
              <a:rPr lang="en-US" dirty="0" smtClean="0"/>
              <a:t>answer </a:t>
            </a:r>
            <a:r>
              <a:rPr lang="en-US" sz="2800" dirty="0" smtClean="0">
                <a:latin typeface="+mn-lt"/>
              </a:rPr>
              <a:t>and distracters</a:t>
            </a:r>
            <a:endParaRPr lang="en-US" sz="2800" dirty="0">
              <a:latin typeface="+mn-lt"/>
            </a:endParaRPr>
          </a:p>
          <a:p>
            <a:pPr lvl="1">
              <a:lnSpc>
                <a:spcPct val="90000"/>
              </a:lnSpc>
            </a:pPr>
            <a:r>
              <a:rPr lang="en-US" sz="2400" dirty="0">
                <a:latin typeface="+mn-lt"/>
              </a:rPr>
              <a:t>“Sight words” = 225 </a:t>
            </a:r>
            <a:r>
              <a:rPr lang="en-US" sz="2400" dirty="0" smtClean="0">
                <a:latin typeface="+mn-lt"/>
              </a:rPr>
              <a:t>most frequent words </a:t>
            </a:r>
            <a:r>
              <a:rPr lang="en-US" sz="2400" dirty="0">
                <a:latin typeface="+mn-lt"/>
              </a:rPr>
              <a:t>of English [</a:t>
            </a:r>
            <a:r>
              <a:rPr lang="en-US" sz="2400" dirty="0" err="1">
                <a:latin typeface="+mn-lt"/>
              </a:rPr>
              <a:t>Dolch</a:t>
            </a:r>
            <a:r>
              <a:rPr lang="en-US" sz="2400" dirty="0">
                <a:latin typeface="+mn-lt"/>
              </a:rPr>
              <a:t> list]</a:t>
            </a:r>
          </a:p>
          <a:p>
            <a:pPr lvl="1">
              <a:lnSpc>
                <a:spcPct val="90000"/>
              </a:lnSpc>
            </a:pPr>
            <a:r>
              <a:rPr lang="en-US" sz="2400" dirty="0">
                <a:latin typeface="+mn-lt"/>
              </a:rPr>
              <a:t>“Easy words” = </a:t>
            </a:r>
            <a:r>
              <a:rPr lang="en-US" sz="2400" dirty="0" smtClean="0">
                <a:latin typeface="+mn-lt"/>
              </a:rPr>
              <a:t>226…3,000</a:t>
            </a:r>
            <a:endParaRPr lang="en-US" sz="2400" dirty="0">
              <a:latin typeface="+mn-lt"/>
            </a:endParaRPr>
          </a:p>
          <a:p>
            <a:pPr lvl="1">
              <a:lnSpc>
                <a:spcPct val="90000"/>
              </a:lnSpc>
            </a:pPr>
            <a:r>
              <a:rPr lang="en-US" sz="2400" dirty="0">
                <a:latin typeface="+mn-lt"/>
              </a:rPr>
              <a:t>“Hard words” = </a:t>
            </a:r>
            <a:r>
              <a:rPr lang="en-US" sz="2400" dirty="0" smtClean="0">
                <a:latin typeface="+mn-lt"/>
              </a:rPr>
              <a:t>3,001…25,000</a:t>
            </a:r>
            <a:endParaRPr lang="en-US" sz="2400" dirty="0">
              <a:latin typeface="+mn-lt"/>
            </a:endParaRPr>
          </a:p>
          <a:p>
            <a:pPr lvl="1">
              <a:lnSpc>
                <a:spcPct val="90000"/>
              </a:lnSpc>
            </a:pPr>
            <a:r>
              <a:rPr lang="en-US" sz="2400" dirty="0">
                <a:latin typeface="+mn-lt"/>
              </a:rPr>
              <a:t>“Defined words” = marked as warranting explanation</a:t>
            </a:r>
          </a:p>
          <a:p>
            <a:pPr>
              <a:lnSpc>
                <a:spcPct val="90000"/>
              </a:lnSpc>
            </a:pPr>
            <a:r>
              <a:rPr lang="en-US" sz="2800" dirty="0">
                <a:latin typeface="+mn-lt"/>
              </a:rPr>
              <a:t>Text level of story</a:t>
            </a:r>
          </a:p>
          <a:p>
            <a:pPr lvl="1">
              <a:lnSpc>
                <a:spcPct val="90000"/>
              </a:lnSpc>
            </a:pPr>
            <a:r>
              <a:rPr lang="en-US" sz="2400" dirty="0">
                <a:latin typeface="+mn-lt"/>
              </a:rPr>
              <a:t>Grade K, 1, 2, 3, 4, 5, 6, 7</a:t>
            </a:r>
          </a:p>
          <a:p>
            <a:pPr lvl="0"/>
            <a:r>
              <a:rPr lang="en-US" dirty="0" smtClean="0"/>
              <a:t>Cloze performance at 4 word levels x 8 text levels predicts Woodcock Reading Mastery Test comprehension (R = .84)</a:t>
            </a:r>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fade">
                                      <p:cBhvr>
                                        <p:cTn id="7" dur="2000"/>
                                        <p:tgtEl>
                                          <p:spTgt spid="407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555">
                                            <p:txEl>
                                              <p:pRg st="1" end="1"/>
                                            </p:txEl>
                                          </p:spTgt>
                                        </p:tgtEl>
                                        <p:attrNameLst>
                                          <p:attrName>style.visibility</p:attrName>
                                        </p:attrNameLst>
                                      </p:cBhvr>
                                      <p:to>
                                        <p:strVal val="visible"/>
                                      </p:to>
                                    </p:set>
                                    <p:animEffect transition="in" filter="fade">
                                      <p:cBhvr>
                                        <p:cTn id="10" dur="2000"/>
                                        <p:tgtEl>
                                          <p:spTgt spid="4075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7555">
                                            <p:txEl>
                                              <p:pRg st="2" end="2"/>
                                            </p:txEl>
                                          </p:spTgt>
                                        </p:tgtEl>
                                        <p:attrNameLst>
                                          <p:attrName>style.visibility</p:attrName>
                                        </p:attrNameLst>
                                      </p:cBhvr>
                                      <p:to>
                                        <p:strVal val="visible"/>
                                      </p:to>
                                    </p:set>
                                    <p:animEffect transition="in" filter="fade">
                                      <p:cBhvr>
                                        <p:cTn id="13" dur="2000"/>
                                        <p:tgtEl>
                                          <p:spTgt spid="4075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7555">
                                            <p:txEl>
                                              <p:pRg st="3" end="3"/>
                                            </p:txEl>
                                          </p:spTgt>
                                        </p:tgtEl>
                                        <p:attrNameLst>
                                          <p:attrName>style.visibility</p:attrName>
                                        </p:attrNameLst>
                                      </p:cBhvr>
                                      <p:to>
                                        <p:strVal val="visible"/>
                                      </p:to>
                                    </p:set>
                                    <p:animEffect transition="in" filter="fade">
                                      <p:cBhvr>
                                        <p:cTn id="16" dur="2000"/>
                                        <p:tgtEl>
                                          <p:spTgt spid="4075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7555">
                                            <p:txEl>
                                              <p:pRg st="4" end="4"/>
                                            </p:txEl>
                                          </p:spTgt>
                                        </p:tgtEl>
                                        <p:attrNameLst>
                                          <p:attrName>style.visibility</p:attrName>
                                        </p:attrNameLst>
                                      </p:cBhvr>
                                      <p:to>
                                        <p:strVal val="visible"/>
                                      </p:to>
                                    </p:set>
                                    <p:animEffect transition="in" filter="fade">
                                      <p:cBhvr>
                                        <p:cTn id="19" dur="2000"/>
                                        <p:tgtEl>
                                          <p:spTgt spid="40755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7555">
                                            <p:txEl>
                                              <p:pRg st="5" end="5"/>
                                            </p:txEl>
                                          </p:spTgt>
                                        </p:tgtEl>
                                        <p:attrNameLst>
                                          <p:attrName>style.visibility</p:attrName>
                                        </p:attrNameLst>
                                      </p:cBhvr>
                                      <p:to>
                                        <p:strVal val="visible"/>
                                      </p:to>
                                    </p:set>
                                    <p:animEffect transition="in" filter="fade">
                                      <p:cBhvr>
                                        <p:cTn id="24" dur="2000"/>
                                        <p:tgtEl>
                                          <p:spTgt spid="40755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7555">
                                            <p:txEl>
                                              <p:pRg st="6" end="6"/>
                                            </p:txEl>
                                          </p:spTgt>
                                        </p:tgtEl>
                                        <p:attrNameLst>
                                          <p:attrName>style.visibility</p:attrName>
                                        </p:attrNameLst>
                                      </p:cBhvr>
                                      <p:to>
                                        <p:strVal val="visible"/>
                                      </p:to>
                                    </p:set>
                                    <p:animEffect transition="in" filter="fade">
                                      <p:cBhvr>
                                        <p:cTn id="27" dur="2000"/>
                                        <p:tgtEl>
                                          <p:spTgt spid="40755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7555">
                                            <p:txEl>
                                              <p:pRg st="7" end="7"/>
                                            </p:txEl>
                                          </p:spTgt>
                                        </p:tgtEl>
                                        <p:attrNameLst>
                                          <p:attrName>style.visibility</p:attrName>
                                        </p:attrNameLst>
                                      </p:cBhvr>
                                      <p:to>
                                        <p:strVal val="visible"/>
                                      </p:to>
                                    </p:set>
                                    <p:animEffect transition="in" filter="fade">
                                      <p:cBhvr>
                                        <p:cTn id="30" dur="2000"/>
                                        <p:tgtEl>
                                          <p:spTgt spid="40755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7555">
                                            <p:txEl>
                                              <p:pRg st="8" end="8"/>
                                            </p:txEl>
                                          </p:spTgt>
                                        </p:tgtEl>
                                        <p:attrNameLst>
                                          <p:attrName>style.visibility</p:attrName>
                                        </p:attrNameLst>
                                      </p:cBhvr>
                                      <p:to>
                                        <p:strVal val="visible"/>
                                      </p:to>
                                    </p:set>
                                    <p:animEffect transition="in" filter="fade">
                                      <p:cBhvr>
                                        <p:cTn id="33" dur="2000"/>
                                        <p:tgtEl>
                                          <p:spTgt spid="40755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7555">
                                            <p:txEl>
                                              <p:pRg st="9" end="9"/>
                                            </p:txEl>
                                          </p:spTgt>
                                        </p:tgtEl>
                                        <p:attrNameLst>
                                          <p:attrName>style.visibility</p:attrName>
                                        </p:attrNameLst>
                                      </p:cBhvr>
                                      <p:to>
                                        <p:strVal val="visible"/>
                                      </p:to>
                                    </p:set>
                                    <p:animEffect transition="in" filter="fade">
                                      <p:cBhvr>
                                        <p:cTn id="36" dur="2000"/>
                                        <p:tgtEl>
                                          <p:spTgt spid="40755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7555">
                                            <p:txEl>
                                              <p:pRg st="10" end="10"/>
                                            </p:txEl>
                                          </p:spTgt>
                                        </p:tgtEl>
                                        <p:attrNameLst>
                                          <p:attrName>style.visibility</p:attrName>
                                        </p:attrNameLst>
                                      </p:cBhvr>
                                      <p:to>
                                        <p:strVal val="visible"/>
                                      </p:to>
                                    </p:set>
                                    <p:animEffect transition="in" filter="fade">
                                      <p:cBhvr>
                                        <p:cTn id="41" dur="2000"/>
                                        <p:tgtEl>
                                          <p:spTgt spid="407555">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7555">
                                            <p:txEl>
                                              <p:pRg st="11" end="11"/>
                                            </p:txEl>
                                          </p:spTgt>
                                        </p:tgtEl>
                                        <p:attrNameLst>
                                          <p:attrName>style.visibility</p:attrName>
                                        </p:attrNameLst>
                                      </p:cBhvr>
                                      <p:to>
                                        <p:strVal val="visible"/>
                                      </p:to>
                                    </p:set>
                                    <p:animEffect transition="in" filter="fade">
                                      <p:cBhvr>
                                        <p:cTn id="44" dur="2000"/>
                                        <p:tgtEl>
                                          <p:spTgt spid="407555">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7555">
                                            <p:txEl>
                                              <p:pRg st="12" end="12"/>
                                            </p:txEl>
                                          </p:spTgt>
                                        </p:tgtEl>
                                        <p:attrNameLst>
                                          <p:attrName>style.visibility</p:attrName>
                                        </p:attrNameLst>
                                      </p:cBhvr>
                                      <p:to>
                                        <p:strVal val="visible"/>
                                      </p:to>
                                    </p:set>
                                    <p:animEffect transition="in" filter="fade">
                                      <p:cBhvr>
                                        <p:cTn id="49" dur="2000"/>
                                        <p:tgtEl>
                                          <p:spTgt spid="4075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2a. Help comprehension [ITS 04]</a:t>
            </a:r>
            <a:endParaRPr lang="en-US" dirty="0"/>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b="1" dirty="0" smtClean="0"/>
              <a:t>Target:  </a:t>
            </a:r>
            <a:r>
              <a:rPr lang="en-US" dirty="0" smtClean="0"/>
              <a:t>comprehend text by questioning</a:t>
            </a:r>
          </a:p>
          <a:p>
            <a:r>
              <a:rPr lang="en-US" b="1" dirty="0" smtClean="0"/>
              <a:t>Purpose:  </a:t>
            </a:r>
            <a:r>
              <a:rPr lang="en-US" dirty="0" smtClean="0"/>
              <a:t>scaffold comprehension while reading</a:t>
            </a:r>
          </a:p>
          <a:p>
            <a:r>
              <a:rPr lang="en-US" b="1" baseline="0" dirty="0" smtClean="0"/>
              <a:t>Source:  </a:t>
            </a:r>
            <a:r>
              <a:rPr lang="en-US" baseline="0" dirty="0" smtClean="0"/>
              <a:t>none</a:t>
            </a:r>
          </a:p>
          <a:p>
            <a:r>
              <a:rPr lang="en-US" b="1" baseline="0" dirty="0" smtClean="0"/>
              <a:t>Question type:  </a:t>
            </a:r>
            <a:r>
              <a:rPr lang="en-US" i="1" baseline="0" dirty="0" err="1" smtClean="0"/>
              <a:t>Wh</a:t>
            </a:r>
            <a:r>
              <a:rPr lang="en-US" i="1" baseline="0" dirty="0" smtClean="0"/>
              <a:t>-</a:t>
            </a:r>
          </a:p>
          <a:p>
            <a:r>
              <a:rPr lang="en-US" b="1" dirty="0" smtClean="0"/>
              <a:t>Answer type:  </a:t>
            </a:r>
            <a:r>
              <a:rPr lang="en-US" baseline="0" dirty="0" smtClean="0"/>
              <a:t>multiple</a:t>
            </a:r>
            <a:r>
              <a:rPr lang="en-US" dirty="0" smtClean="0"/>
              <a:t> choice</a:t>
            </a:r>
            <a:endParaRPr lang="en-US" baseline="0" dirty="0" smtClean="0"/>
          </a:p>
          <a:p>
            <a:r>
              <a:rPr lang="en-US" b="1" baseline="0" dirty="0" smtClean="0"/>
              <a:t>Generation:  </a:t>
            </a:r>
            <a:r>
              <a:rPr lang="en-US" dirty="0" smtClean="0"/>
              <a:t>scripted generic questions and choices</a:t>
            </a:r>
            <a:endParaRPr lang="en-US" baseline="0" dirty="0" smtClean="0"/>
          </a:p>
          <a:p>
            <a:r>
              <a:rPr lang="en-US" b="1" dirty="0" smtClean="0"/>
              <a:t>Modality:  </a:t>
            </a:r>
            <a:r>
              <a:rPr lang="en-US" dirty="0" smtClean="0"/>
              <a:t>play recorded prompt and words; click on one</a:t>
            </a:r>
          </a:p>
          <a:p>
            <a:r>
              <a:rPr lang="en-US" b="1" baseline="0" dirty="0" smtClean="0"/>
              <a:t>Assessment:  </a:t>
            </a:r>
            <a:r>
              <a:rPr lang="en-US" dirty="0" smtClean="0"/>
              <a:t>none</a:t>
            </a:r>
            <a:endParaRPr lang="en-US" baseline="0" dirty="0" smtClean="0"/>
          </a:p>
          <a:p>
            <a:r>
              <a:rPr lang="en-US" b="1" baseline="0" dirty="0" smtClean="0"/>
              <a:t>Evaluation:</a:t>
            </a:r>
            <a:r>
              <a:rPr lang="en-US" b="1" dirty="0" smtClean="0"/>
              <a:t>  </a:t>
            </a:r>
            <a:r>
              <a:rPr lang="en-US" dirty="0" smtClean="0"/>
              <a:t>test efficacy on ensuing cloze performance</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smtClean="0">
                <a:solidFill>
                  <a:srgbClr val="002060"/>
                </a:solidFill>
                <a:latin typeface="+mj-lt"/>
                <a:ea typeface="+mj-ea"/>
                <a:cs typeface="+mj-cs"/>
              </a:rPr>
              <a:t>Generic </a:t>
            </a:r>
            <a:r>
              <a:rPr lang="en-US" sz="4400" b="1" i="1" kern="1200" dirty="0" err="1" smtClean="0">
                <a:solidFill>
                  <a:srgbClr val="002060"/>
                </a:solidFill>
                <a:latin typeface="+mj-lt"/>
                <a:ea typeface="+mj-ea"/>
                <a:cs typeface="+mj-cs"/>
              </a:rPr>
              <a:t>Wh</a:t>
            </a:r>
            <a:r>
              <a:rPr lang="en-US" sz="4400" b="1" i="1" kern="1200" dirty="0" smtClean="0">
                <a:solidFill>
                  <a:srgbClr val="002060"/>
                </a:solidFill>
                <a:latin typeface="+mj-lt"/>
                <a:ea typeface="+mj-ea"/>
                <a:cs typeface="+mj-cs"/>
              </a:rPr>
              <a:t>-</a:t>
            </a:r>
            <a:r>
              <a:rPr lang="en-US" sz="4400" b="1" kern="1200" dirty="0" smtClean="0">
                <a:solidFill>
                  <a:srgbClr val="002060"/>
                </a:solidFill>
                <a:latin typeface="+mj-lt"/>
                <a:ea typeface="+mj-ea"/>
                <a:cs typeface="+mj-cs"/>
              </a:rPr>
              <a:t> questions:  initial</a:t>
            </a:r>
          </a:p>
        </p:txBody>
      </p:sp>
      <p:sp>
        <p:nvSpPr>
          <p:cNvPr id="3" name="Content Placeholder 2"/>
          <p:cNvSpPr>
            <a:spLocks noGrp="1"/>
          </p:cNvSpPr>
          <p:nvPr>
            <p:ph idx="1"/>
          </p:nvPr>
        </p:nvSpPr>
        <p:spPr/>
        <p:txBody>
          <a:bodyPr/>
          <a:lstStyle/>
          <a:p>
            <a:r>
              <a:rPr lang="en-US" sz="2800" kern="1200" dirty="0" smtClean="0">
                <a:solidFill>
                  <a:schemeClr val="tx1"/>
                </a:solidFill>
                <a:latin typeface="+mn-lt"/>
                <a:ea typeface="+mn-ea"/>
                <a:cs typeface="+mn-cs"/>
              </a:rPr>
              <a:t>Generic prompt (meta-question): </a:t>
            </a:r>
          </a:p>
          <a:p>
            <a:pPr lvl="1"/>
            <a:r>
              <a:rPr lang="en-US" sz="2400" i="1" kern="1200" dirty="0" smtClean="0">
                <a:solidFill>
                  <a:schemeClr val="tx1"/>
                </a:solidFill>
                <a:latin typeface="+mn-lt"/>
                <a:ea typeface="+mn-ea"/>
                <a:cs typeface="+mn-cs"/>
              </a:rPr>
              <a:t>Click on a question you can answer, or click Back to reread the sentence</a:t>
            </a:r>
            <a:endParaRPr lang="en-US" sz="2400" kern="1200" dirty="0" smtClean="0">
              <a:solidFill>
                <a:schemeClr val="tx1"/>
              </a:solidFill>
              <a:latin typeface="+mn-lt"/>
              <a:ea typeface="+mn-ea"/>
              <a:cs typeface="+mn-cs"/>
            </a:endParaRPr>
          </a:p>
          <a:p>
            <a:r>
              <a:rPr lang="en-US" sz="2800" kern="1200" dirty="0" smtClean="0">
                <a:solidFill>
                  <a:schemeClr val="tx1"/>
                </a:solidFill>
                <a:latin typeface="+mn-lt"/>
                <a:ea typeface="+mn-ea"/>
                <a:cs typeface="+mn-cs"/>
              </a:rPr>
              <a:t>Generic 1-word questions as choices:</a:t>
            </a:r>
          </a:p>
          <a:p>
            <a:pPr lvl="1"/>
            <a:r>
              <a:rPr lang="en-US" sz="2400" i="1" kern="1200" dirty="0" smtClean="0">
                <a:solidFill>
                  <a:schemeClr val="tx1"/>
                </a:solidFill>
                <a:latin typeface="+mn-lt"/>
                <a:ea typeface="+mn-ea"/>
                <a:cs typeface="+mn-cs"/>
              </a:rPr>
              <a:t>Who?</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What</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When</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Where?</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Why</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How? So?</a:t>
            </a:r>
            <a:r>
              <a:rPr lang="en-US" sz="2400" kern="1200" dirty="0" smtClean="0">
                <a:solidFill>
                  <a:schemeClr val="tx1"/>
                </a:solidFill>
                <a:latin typeface="+mn-lt"/>
                <a:ea typeface="+mn-ea"/>
                <a:cs typeface="+mn-cs"/>
              </a:rPr>
              <a:t> </a:t>
            </a:r>
          </a:p>
          <a:p>
            <a:r>
              <a:rPr lang="en-US" dirty="0" smtClean="0"/>
              <a:t>Evaluation:  failed 2002 user test</a:t>
            </a:r>
          </a:p>
          <a:p>
            <a:pPr lvl="1"/>
            <a:r>
              <a:rPr lang="en-US" dirty="0" smtClean="0"/>
              <a:t>Meta-question</a:t>
            </a:r>
            <a:r>
              <a:rPr lang="en-US" baseline="0" dirty="0" smtClean="0"/>
              <a:t> confusing</a:t>
            </a:r>
          </a:p>
          <a:p>
            <a:pPr lvl="1"/>
            <a:r>
              <a:rPr lang="en-US" baseline="0" dirty="0" smtClean="0"/>
              <a:t>1-word questions too vague</a:t>
            </a:r>
            <a:r>
              <a:rPr lang="en-US" dirty="0" smtClean="0"/>
              <a:t> to map to text</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Generic </a:t>
            </a:r>
            <a:r>
              <a:rPr lang="en-US" sz="4400" b="1" i="1" kern="1200" dirty="0" err="1" smtClean="0">
                <a:solidFill>
                  <a:srgbClr val="002060"/>
                </a:solidFill>
                <a:latin typeface="+mj-lt"/>
                <a:ea typeface="+mj-ea"/>
                <a:cs typeface="+mj-cs"/>
              </a:rPr>
              <a:t>Wh</a:t>
            </a:r>
            <a:r>
              <a:rPr lang="en-US" sz="4400" b="1" i="1" kern="1200" dirty="0" smtClean="0">
                <a:solidFill>
                  <a:srgbClr val="002060"/>
                </a:solidFill>
                <a:latin typeface="+mj-lt"/>
                <a:ea typeface="+mj-ea"/>
                <a:cs typeface="+mj-cs"/>
              </a:rPr>
              <a:t>-</a:t>
            </a:r>
            <a:r>
              <a:rPr lang="en-US" sz="4400" b="1" kern="1200" dirty="0" smtClean="0">
                <a:solidFill>
                  <a:srgbClr val="002060"/>
                </a:solidFill>
                <a:latin typeface="+mj-lt"/>
                <a:ea typeface="+mj-ea"/>
                <a:cs typeface="+mj-cs"/>
              </a:rPr>
              <a:t> questions:  revised</a:t>
            </a:r>
          </a:p>
        </p:txBody>
      </p:sp>
      <p:sp>
        <p:nvSpPr>
          <p:cNvPr id="3" name="Content Placeholder 2"/>
          <p:cNvSpPr>
            <a:spLocks noGrp="1"/>
          </p:cNvSpPr>
          <p:nvPr>
            <p:ph idx="1"/>
          </p:nvPr>
        </p:nvSpPr>
        <p:spPr/>
        <p:txBody>
          <a:bodyPr/>
          <a:lstStyle/>
          <a:p>
            <a:r>
              <a:rPr lang="en-US" dirty="0" smtClean="0"/>
              <a:t>Randomly</a:t>
            </a:r>
            <a:r>
              <a:rPr lang="en-US" baseline="0" dirty="0" smtClean="0"/>
              <a:t> pick a generic prompt</a:t>
            </a:r>
          </a:p>
          <a:p>
            <a:pPr lvl="1"/>
            <a:r>
              <a:rPr lang="en-US" i="1" dirty="0" smtClean="0"/>
              <a:t>What has happened so far?  When does this</a:t>
            </a:r>
            <a:r>
              <a:rPr lang="en-US" i="1" baseline="0" dirty="0" smtClean="0"/>
              <a:t> take place?  …</a:t>
            </a:r>
            <a:endParaRPr lang="en-US" i="1" dirty="0" smtClean="0"/>
          </a:p>
          <a:p>
            <a:pPr lvl="0"/>
            <a:r>
              <a:rPr lang="en-US" i="0" dirty="0" smtClean="0"/>
              <a:t>List</a:t>
            </a:r>
            <a:r>
              <a:rPr lang="en-US" i="0" baseline="0" dirty="0" smtClean="0"/>
              <a:t> choices </a:t>
            </a:r>
            <a:r>
              <a:rPr lang="en-US" sz="2800" i="0" kern="1200" baseline="0" dirty="0" smtClean="0">
                <a:solidFill>
                  <a:schemeClr val="tx1"/>
                </a:solidFill>
                <a:latin typeface="+mn-lt"/>
                <a:ea typeface="+mn-ea"/>
                <a:cs typeface="+mn-cs"/>
              </a:rPr>
              <a:t>scripted </a:t>
            </a:r>
            <a:r>
              <a:rPr lang="en-US" i="0" baseline="0" dirty="0" smtClean="0"/>
              <a:t>for the prompt</a:t>
            </a:r>
          </a:p>
          <a:p>
            <a:pPr lvl="1"/>
            <a:r>
              <a:rPr lang="en-US" i="1" baseline="0" dirty="0" smtClean="0"/>
              <a:t>facts were given; a problem is being solved;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400" i="1" kern="1200" dirty="0" smtClean="0">
                <a:solidFill>
                  <a:schemeClr val="tx1"/>
                </a:solidFill>
                <a:latin typeface="+mn-lt"/>
                <a:ea typeface="+mn-ea"/>
                <a:cs typeface="+mn-cs"/>
              </a:rPr>
              <a:t>in the present; in the future; in the past; It could happen in the past; I can’t tell</a:t>
            </a:r>
            <a:endParaRPr lang="en-US" sz="2400" kern="1200" dirty="0" smtClean="0">
              <a:solidFill>
                <a:schemeClr val="tx1"/>
              </a:solidFill>
              <a:latin typeface="+mn-lt"/>
              <a:ea typeface="+mn-ea"/>
              <a:cs typeface="+mn-cs"/>
            </a:endParaRPr>
          </a:p>
        </p:txBody>
      </p:sp>
      <p:pic>
        <p:nvPicPr>
          <p:cNvPr id="5" name="Picture 4" descr="Comprehension Question - What has happened so far"/>
          <p:cNvPicPr>
            <a:picLocks noChangeAspect="1" noChangeArrowheads="1"/>
          </p:cNvPicPr>
          <p:nvPr/>
        </p:nvPicPr>
        <p:blipFill>
          <a:blip r:embed="rId2" cstate="print"/>
          <a:srcRect b="4762"/>
          <a:stretch>
            <a:fillRect/>
          </a:stretch>
        </p:blipFill>
        <p:spPr>
          <a:xfrm>
            <a:off x="533400" y="1143000"/>
            <a:ext cx="8001000" cy="5715000"/>
          </a:xfrm>
          <a:prstGeom prst="rect">
            <a:avLst/>
          </a:prstGeom>
          <a:noFill/>
          <a:ln/>
        </p:spPr>
      </p:pic>
      <p:sp>
        <p:nvSpPr>
          <p:cNvPr id="7" name="Footer Placeholder 6"/>
          <p:cNvSpPr>
            <a:spLocks noGrp="1"/>
          </p:cNvSpPr>
          <p:nvPr>
            <p:ph type="ftr" sz="quarter" idx="11"/>
          </p:nvPr>
        </p:nvSpPr>
        <p:spPr/>
        <p:txBody>
          <a:bodyPr/>
          <a:lstStyle/>
          <a:p>
            <a:r>
              <a:rPr lang="en-US" smtClean="0"/>
              <a:t>Jack Mostow keynote</a:t>
            </a:r>
            <a:endParaRPr lang="en-US"/>
          </a:p>
        </p:txBody>
      </p:sp>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Questions about Questions</a:t>
            </a:r>
            <a:endParaRPr lang="en-US" b="1" dirty="0">
              <a:solidFill>
                <a:srgbClr val="002060"/>
              </a:solidFill>
            </a:endParaRPr>
          </a:p>
        </p:txBody>
      </p:sp>
      <p:sp>
        <p:nvSpPr>
          <p:cNvPr id="3" name="Content Placeholder 2"/>
          <p:cNvSpPr>
            <a:spLocks noGrp="1"/>
          </p:cNvSpPr>
          <p:nvPr>
            <p:ph idx="1"/>
          </p:nvPr>
        </p:nvSpPr>
        <p:spPr>
          <a:xfrm>
            <a:off x="0" y="1600200"/>
            <a:ext cx="9372600" cy="4191000"/>
          </a:xfrm>
        </p:spPr>
        <p:txBody>
          <a:bodyPr>
            <a:normAutofit/>
          </a:bodyPr>
          <a:lstStyle/>
          <a:p>
            <a:r>
              <a:rPr lang="en-US" b="1" dirty="0" smtClean="0"/>
              <a:t>Target:</a:t>
            </a:r>
            <a:r>
              <a:rPr lang="en-US" b="1" baseline="0" dirty="0" smtClean="0"/>
              <a:t>  </a:t>
            </a:r>
            <a:r>
              <a:rPr lang="en-US" baseline="0" dirty="0" smtClean="0"/>
              <a:t>W</a:t>
            </a:r>
            <a:r>
              <a:rPr lang="en-US" b="0" baseline="0" dirty="0" smtClean="0"/>
              <a:t>hat does it take to answer the questions</a:t>
            </a:r>
            <a:r>
              <a:rPr lang="en-US" dirty="0" smtClean="0"/>
              <a:t>?</a:t>
            </a:r>
          </a:p>
          <a:p>
            <a:r>
              <a:rPr lang="en-US" b="1" dirty="0" smtClean="0"/>
              <a:t>Purpose:  </a:t>
            </a:r>
            <a:r>
              <a:rPr lang="en-US" dirty="0" smtClean="0"/>
              <a:t>Why ask the questions?</a:t>
            </a:r>
          </a:p>
          <a:p>
            <a:r>
              <a:rPr lang="en-US" b="1" baseline="0" dirty="0" smtClean="0"/>
              <a:t>Question type:  </a:t>
            </a:r>
            <a:r>
              <a:rPr lang="en-US" baseline="0" dirty="0" smtClean="0"/>
              <a:t>In</a:t>
            </a:r>
            <a:r>
              <a:rPr lang="en-US" dirty="0" smtClean="0"/>
              <a:t> w</a:t>
            </a:r>
            <a:r>
              <a:rPr lang="en-US" baseline="0" dirty="0" smtClean="0"/>
              <a:t>hat form will the</a:t>
            </a:r>
            <a:r>
              <a:rPr lang="en-US" dirty="0" smtClean="0"/>
              <a:t> questions be output?</a:t>
            </a:r>
            <a:endParaRPr lang="en-US" baseline="0" dirty="0" smtClean="0"/>
          </a:p>
          <a:p>
            <a:r>
              <a:rPr lang="en-US" b="1" dirty="0" smtClean="0"/>
              <a:t>Answer type:  </a:t>
            </a:r>
            <a:r>
              <a:rPr lang="en-US" dirty="0" smtClean="0"/>
              <a:t>In what form will responses be input?</a:t>
            </a:r>
            <a:endParaRPr lang="en-US" baseline="0" dirty="0" smtClean="0"/>
          </a:p>
          <a:p>
            <a:r>
              <a:rPr lang="en-US" b="1" baseline="0" dirty="0" smtClean="0"/>
              <a:t>Generation:  </a:t>
            </a:r>
            <a:r>
              <a:rPr lang="en-US" baseline="0" dirty="0" smtClean="0"/>
              <a:t>How construct</a:t>
            </a:r>
            <a:r>
              <a:rPr lang="en-US" dirty="0" smtClean="0"/>
              <a:t> </a:t>
            </a:r>
            <a:r>
              <a:rPr lang="en-US" baseline="0" dirty="0" smtClean="0"/>
              <a:t>questions,</a:t>
            </a:r>
            <a:r>
              <a:rPr lang="en-US" dirty="0" smtClean="0"/>
              <a:t> answers, distracters?</a:t>
            </a:r>
            <a:endParaRPr lang="en-US" baseline="0" dirty="0" smtClean="0"/>
          </a:p>
          <a:p>
            <a:r>
              <a:rPr lang="en-US" b="1" dirty="0" smtClean="0"/>
              <a:t>Modality:  </a:t>
            </a:r>
            <a:r>
              <a:rPr lang="en-US" dirty="0" smtClean="0"/>
              <a:t>What channels will convey questions and answers?</a:t>
            </a:r>
          </a:p>
          <a:p>
            <a:r>
              <a:rPr lang="en-US" b="1" baseline="0" dirty="0" smtClean="0"/>
              <a:t>Assessment:  </a:t>
            </a:r>
            <a:r>
              <a:rPr lang="en-US" dirty="0" smtClean="0"/>
              <a:t>H</a:t>
            </a:r>
            <a:r>
              <a:rPr lang="en-US" baseline="0" dirty="0" smtClean="0"/>
              <a:t>ow score answers?  </a:t>
            </a:r>
            <a:r>
              <a:rPr lang="en-US" dirty="0" smtClean="0"/>
              <a:t>How generate feedback?</a:t>
            </a:r>
            <a:endParaRPr lang="en-US" baseline="0" dirty="0" smtClean="0"/>
          </a:p>
          <a:p>
            <a:r>
              <a:rPr lang="en-US" b="1" baseline="0" dirty="0" smtClean="0"/>
              <a:t>Evaluation:</a:t>
            </a:r>
            <a:r>
              <a:rPr lang="en-US" b="1" dirty="0" smtClean="0"/>
              <a:t>  </a:t>
            </a:r>
            <a:r>
              <a:rPr lang="en-US" sz="2800" kern="1200" dirty="0" smtClean="0">
                <a:solidFill>
                  <a:schemeClr val="tx1"/>
                </a:solidFill>
                <a:latin typeface="+mn-lt"/>
                <a:ea typeface="+mn-ea"/>
                <a:cs typeface="+mn-cs"/>
              </a:rPr>
              <a:t>How</a:t>
            </a:r>
            <a:r>
              <a:rPr lang="en-US" sz="2800" kern="1200" baseline="0" dirty="0" smtClean="0">
                <a:solidFill>
                  <a:schemeClr val="tx1"/>
                </a:solidFill>
                <a:latin typeface="+mn-lt"/>
                <a:ea typeface="+mn-ea"/>
                <a:cs typeface="+mn-cs"/>
              </a:rPr>
              <a:t> to tell how well </a:t>
            </a:r>
            <a:r>
              <a:rPr lang="en-US" sz="2800" kern="1200" dirty="0" smtClean="0">
                <a:solidFill>
                  <a:schemeClr val="tx1"/>
                </a:solidFill>
                <a:latin typeface="+mn-lt"/>
                <a:ea typeface="+mn-ea"/>
                <a:cs typeface="+mn-cs"/>
              </a:rPr>
              <a:t>questions serve purpose?</a:t>
            </a:r>
            <a:endParaRPr lang="en-US" dirty="0" smtClean="0"/>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Jack Mostow keynote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2b. Help comprehension [ITS 04]</a:t>
            </a:r>
            <a:endParaRPr lang="en-US" dirty="0"/>
          </a:p>
        </p:txBody>
      </p:sp>
      <p:sp>
        <p:nvSpPr>
          <p:cNvPr id="3" name="Content Placeholder 2"/>
          <p:cNvSpPr>
            <a:spLocks noGrp="1"/>
          </p:cNvSpPr>
          <p:nvPr>
            <p:ph idx="1"/>
          </p:nvPr>
        </p:nvSpPr>
        <p:spPr>
          <a:xfrm>
            <a:off x="228600" y="1600200"/>
            <a:ext cx="9144000" cy="4525963"/>
          </a:xfrm>
        </p:spPr>
        <p:txBody>
          <a:bodyPr>
            <a:normAutofit fontScale="92500"/>
          </a:bodyPr>
          <a:lstStyle/>
          <a:p>
            <a:r>
              <a:rPr lang="en-US" b="1" dirty="0" smtClean="0"/>
              <a:t>Target:  </a:t>
            </a:r>
            <a:r>
              <a:rPr lang="en-US" dirty="0" smtClean="0"/>
              <a:t>comprehend text by predicting</a:t>
            </a:r>
          </a:p>
          <a:p>
            <a:r>
              <a:rPr lang="en-US" b="1" dirty="0" smtClean="0"/>
              <a:t>Purpose:  </a:t>
            </a:r>
            <a:r>
              <a:rPr lang="en-US" dirty="0" smtClean="0"/>
              <a:t>scaffold comprehension while reading</a:t>
            </a:r>
          </a:p>
          <a:p>
            <a:r>
              <a:rPr lang="en-US" b="1" baseline="0" dirty="0" smtClean="0"/>
              <a:t>Source:  </a:t>
            </a:r>
            <a:r>
              <a:rPr lang="en-US" baseline="0" dirty="0" smtClean="0"/>
              <a:t>none</a:t>
            </a:r>
          </a:p>
          <a:p>
            <a:r>
              <a:rPr lang="en-US" b="1" baseline="0" dirty="0" smtClean="0"/>
              <a:t>Question type:  </a:t>
            </a:r>
            <a:r>
              <a:rPr lang="en-US" i="1" baseline="0" dirty="0" smtClean="0"/>
              <a:t>Which will come next?</a:t>
            </a:r>
          </a:p>
          <a:p>
            <a:r>
              <a:rPr lang="en-US" b="1" dirty="0" smtClean="0"/>
              <a:t>Answer type:  </a:t>
            </a:r>
            <a:r>
              <a:rPr lang="en-US" baseline="0" dirty="0" smtClean="0"/>
              <a:t>multiple</a:t>
            </a:r>
            <a:r>
              <a:rPr lang="en-US" dirty="0" smtClean="0"/>
              <a:t> choice</a:t>
            </a:r>
            <a:endParaRPr lang="en-US" baseline="0" dirty="0" smtClean="0"/>
          </a:p>
          <a:p>
            <a:r>
              <a:rPr lang="en-US" b="1" baseline="0" dirty="0" smtClean="0"/>
              <a:t>Generation:  </a:t>
            </a:r>
            <a:r>
              <a:rPr lang="en-US" dirty="0" smtClean="0"/>
              <a:t>answer = next sentence; distracters = 2 following</a:t>
            </a:r>
            <a:endParaRPr lang="en-US" baseline="0" dirty="0" smtClean="0"/>
          </a:p>
          <a:p>
            <a:r>
              <a:rPr lang="en-US" b="1" dirty="0" smtClean="0"/>
              <a:t>Modality:  </a:t>
            </a:r>
            <a:r>
              <a:rPr lang="en-US" dirty="0" smtClean="0"/>
              <a:t>play recorded prompt and sentences; click on one</a:t>
            </a:r>
          </a:p>
          <a:p>
            <a:r>
              <a:rPr lang="en-US" b="1" baseline="0" dirty="0" smtClean="0"/>
              <a:t>Assessment:  </a:t>
            </a:r>
            <a:r>
              <a:rPr lang="en-US" dirty="0" smtClean="0"/>
              <a:t>original sentence?  immediate</a:t>
            </a:r>
            <a:r>
              <a:rPr lang="en-US" baseline="0" dirty="0" smtClean="0"/>
              <a:t> correctness </a:t>
            </a:r>
            <a:r>
              <a:rPr lang="en-US" dirty="0" smtClean="0"/>
              <a:t>feedback</a:t>
            </a:r>
            <a:endParaRPr lang="en-US" baseline="0" dirty="0" smtClean="0"/>
          </a:p>
          <a:p>
            <a:r>
              <a:rPr lang="en-US" b="1" baseline="0" dirty="0" smtClean="0"/>
              <a:t>Evaluation:</a:t>
            </a:r>
            <a:r>
              <a:rPr lang="en-US" b="1" dirty="0" smtClean="0"/>
              <a:t>  </a:t>
            </a:r>
            <a:r>
              <a:rPr lang="en-US" dirty="0" smtClean="0"/>
              <a:t>41% right;</a:t>
            </a:r>
            <a:r>
              <a:rPr lang="en-US" b="1" dirty="0" smtClean="0"/>
              <a:t> </a:t>
            </a:r>
            <a:r>
              <a:rPr lang="en-US" dirty="0" smtClean="0"/>
              <a:t>test efficacy on ensuing cloze performance</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4400" b="1" kern="1200" dirty="0" smtClean="0">
                <a:solidFill>
                  <a:srgbClr val="002060"/>
                </a:solidFill>
                <a:latin typeface="+mj-lt"/>
                <a:ea typeface="+mj-ea"/>
                <a:cs typeface="+mj-cs"/>
              </a:rPr>
              <a:t>Sentence prediction</a:t>
            </a:r>
          </a:p>
        </p:txBody>
      </p:sp>
      <p:pic>
        <p:nvPicPr>
          <p:cNvPr id="21511" name="Picture 7" descr="which will come next"/>
          <p:cNvPicPr>
            <a:picLocks noGrp="1" noChangeAspect="1" noChangeArrowheads="1"/>
          </p:cNvPicPr>
          <p:nvPr>
            <p:ph idx="1"/>
          </p:nvPr>
        </p:nvPicPr>
        <p:blipFill>
          <a:blip r:embed="rId2" cstate="print"/>
          <a:srcRect b="25556"/>
          <a:stretch>
            <a:fillRect/>
          </a:stretch>
        </p:blipFill>
        <p:spPr>
          <a:xfrm>
            <a:off x="0" y="1219200"/>
            <a:ext cx="9144000" cy="5105400"/>
          </a:xfrm>
          <a:noFill/>
          <a:ln/>
        </p:spPr>
      </p:pic>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smtClean="0">
                <a:solidFill>
                  <a:srgbClr val="002060"/>
                </a:solidFill>
                <a:latin typeface="+mj-lt"/>
                <a:ea typeface="+mj-ea"/>
                <a:cs typeface="+mj-cs"/>
              </a:rPr>
              <a:t>2003 evaluation data</a:t>
            </a:r>
          </a:p>
        </p:txBody>
      </p:sp>
      <p:sp>
        <p:nvSpPr>
          <p:cNvPr id="3" name="Content Placeholder 2"/>
          <p:cNvSpPr>
            <a:spLocks noGrp="1"/>
          </p:cNvSpPr>
          <p:nvPr>
            <p:ph idx="1"/>
          </p:nvPr>
        </p:nvSpPr>
        <p:spPr>
          <a:xfrm>
            <a:off x="457200" y="1600200"/>
            <a:ext cx="8534400" cy="4525963"/>
          </a:xfrm>
        </p:spPr>
        <p:txBody>
          <a:bodyPr>
            <a:normAutofit/>
          </a:bodyPr>
          <a:lstStyle/>
          <a:p>
            <a:pPr>
              <a:lnSpc>
                <a:spcPct val="90000"/>
              </a:lnSpc>
            </a:pPr>
            <a:r>
              <a:rPr lang="en-US" sz="2800" dirty="0" smtClean="0"/>
              <a:t>Reading Tutor asked 23,372 randomly inserted questions</a:t>
            </a:r>
          </a:p>
          <a:p>
            <a:pPr lvl="1">
              <a:lnSpc>
                <a:spcPct val="90000"/>
              </a:lnSpc>
            </a:pPr>
            <a:r>
              <a:rPr lang="en-US" sz="2400" dirty="0" smtClean="0"/>
              <a:t>252 students in grades 1-4+? </a:t>
            </a:r>
            <a:r>
              <a:rPr lang="en-US" sz="2400" baseline="0" dirty="0" smtClean="0"/>
              <a:t>who used</a:t>
            </a:r>
            <a:r>
              <a:rPr lang="en-US" sz="2400" dirty="0" smtClean="0"/>
              <a:t> </a:t>
            </a:r>
            <a:r>
              <a:rPr lang="en-US" sz="2400" baseline="0" dirty="0" smtClean="0"/>
              <a:t>for an hour or</a:t>
            </a:r>
            <a:r>
              <a:rPr lang="en-US" sz="2400" dirty="0" smtClean="0"/>
              <a:t> more</a:t>
            </a:r>
            <a:endParaRPr lang="en-US" sz="2400" baseline="0" dirty="0" smtClean="0"/>
          </a:p>
          <a:p>
            <a:pPr lvl="1">
              <a:lnSpc>
                <a:spcPct val="90000"/>
              </a:lnSpc>
            </a:pPr>
            <a:r>
              <a:rPr lang="en-US" sz="2400" smtClean="0"/>
              <a:t>6,720 </a:t>
            </a:r>
            <a:r>
              <a:rPr lang="en-US" sz="2400" dirty="0" smtClean="0"/>
              <a:t>generic </a:t>
            </a:r>
            <a:r>
              <a:rPr lang="en-US" sz="2400" i="1" dirty="0" smtClean="0"/>
              <a:t>what,</a:t>
            </a:r>
            <a:r>
              <a:rPr lang="en-US" sz="2400" i="1" baseline="0" dirty="0" smtClean="0"/>
              <a:t> when, where</a:t>
            </a:r>
            <a:endParaRPr lang="en-US" sz="2400" i="1" dirty="0" smtClean="0"/>
          </a:p>
          <a:p>
            <a:pPr lvl="1">
              <a:lnSpc>
                <a:spcPct val="90000"/>
              </a:lnSpc>
            </a:pPr>
            <a:r>
              <a:rPr lang="en-US" sz="2400" dirty="0" smtClean="0"/>
              <a:t>1,865 </a:t>
            </a:r>
            <a:r>
              <a:rPr lang="en-US" sz="2400" i="1" kern="1200" baseline="0" dirty="0" smtClean="0">
                <a:solidFill>
                  <a:schemeClr val="tx1"/>
                </a:solidFill>
                <a:latin typeface="+mn-lt"/>
                <a:ea typeface="+mn-ea"/>
                <a:cs typeface="+mn-cs"/>
              </a:rPr>
              <a:t>Which will come next?  </a:t>
            </a:r>
            <a:r>
              <a:rPr lang="en-US" sz="2400" kern="1200" dirty="0" smtClean="0">
                <a:solidFill>
                  <a:schemeClr val="tx1"/>
                </a:solidFill>
                <a:latin typeface="+mn-lt"/>
                <a:ea typeface="+mn-ea"/>
                <a:cs typeface="+mn-cs"/>
              </a:rPr>
              <a:t>sentence prediction</a:t>
            </a:r>
            <a:endParaRPr lang="en-US" sz="2400" dirty="0" smtClean="0"/>
          </a:p>
          <a:p>
            <a:pPr lvl="1">
              <a:lnSpc>
                <a:spcPct val="90000"/>
              </a:lnSpc>
            </a:pPr>
            <a:r>
              <a:rPr lang="en-US" sz="2400" dirty="0" smtClean="0"/>
              <a:t>15,187 cloze</a:t>
            </a:r>
          </a:p>
          <a:p>
            <a:pPr lvl="1">
              <a:lnSpc>
                <a:spcPct val="90000"/>
              </a:lnSpc>
            </a:pPr>
            <a:r>
              <a:rPr lang="en-US" sz="2400" dirty="0" smtClean="0"/>
              <a:t>On </a:t>
            </a:r>
            <a:r>
              <a:rPr lang="en-US" sz="2400" b="1" dirty="0" smtClean="0"/>
              <a:t>average</a:t>
            </a:r>
            <a:r>
              <a:rPr lang="en-US" sz="2400" dirty="0" smtClean="0"/>
              <a:t>, one question </a:t>
            </a:r>
            <a:r>
              <a:rPr lang="en-US" sz="2400" smtClean="0"/>
              <a:t>every 10 </a:t>
            </a:r>
            <a:r>
              <a:rPr lang="en-US" sz="2400" dirty="0" smtClean="0"/>
              <a:t>sentences</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Evaluation results</a:t>
            </a:r>
          </a:p>
        </p:txBody>
      </p:sp>
      <p:graphicFrame>
        <p:nvGraphicFramePr>
          <p:cNvPr id="46127" name="Group 47"/>
          <p:cNvGraphicFramePr>
            <a:graphicFrameLocks noGrp="1"/>
          </p:cNvGraphicFramePr>
          <p:nvPr/>
        </p:nvGraphicFramePr>
        <p:xfrm>
          <a:off x="304800" y="1219200"/>
          <a:ext cx="8534400" cy="5425440"/>
        </p:xfrm>
        <a:graphic>
          <a:graphicData uri="http://schemas.openxmlformats.org/drawingml/2006/table">
            <a:tbl>
              <a:tblPr/>
              <a:tblGrid>
                <a:gridCol w="5334000"/>
                <a:gridCol w="2057400"/>
                <a:gridCol w="1143000"/>
              </a:tblGrid>
              <a:tr h="4675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Helps/Hurts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3W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endParaRPr kumimoji="0" lang="en-US" sz="4000" b="0" i="0" u="none" strike="noStrike" cap="none" normalizeH="0" baseline="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0.023</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sentence predictions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endParaRPr kumimoji="0" lang="en-US" sz="4000" b="0" i="0" u="none" strike="noStrike" cap="none" normalizeH="0" baseline="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0.072</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cloze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sym typeface="Wingdings" pitchFamily="2" charset="2"/>
                        </a:rPr>
                        <a:t>=</a:t>
                      </a:r>
                      <a:endParaRPr kumimoji="0" lang="en-US" sz="4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recent 3W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sym typeface="Wingdings" pitchFamily="2" charset="2"/>
                        </a:rPr>
                        <a:t></a:t>
                      </a:r>
                      <a:endParaRPr kumimoji="0" lang="en-US" sz="4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0.074</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recent cloze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since prior question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0.036</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since start of story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smtClean="0">
                          <a:ln>
                            <a:noFill/>
                          </a:ln>
                          <a:solidFill>
                            <a:srgbClr val="FF0000"/>
                          </a:solidFill>
                          <a:effectLst/>
                          <a:latin typeface="Arial" charset="0"/>
                          <a:sym typeface="Wingdings" pitchFamily="2" charset="2"/>
                        </a:rPr>
                        <a:t></a:t>
                      </a:r>
                      <a:endParaRPr kumimoji="0" lang="en-US" sz="4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smtClean="0">
                          <a:ln>
                            <a:noFill/>
                          </a:ln>
                          <a:solidFill>
                            <a:schemeClr val="tx1"/>
                          </a:solidFill>
                          <a:effectLst/>
                          <a:latin typeface="Arial" charset="0"/>
                          <a:ea typeface="+mn-ea"/>
                          <a:cs typeface="+mn-cs"/>
                        </a:rPr>
                        <a:t>0.14</a:t>
                      </a:r>
                      <a:endParaRPr kumimoji="0" lang="en-US" sz="2800" b="0" i="0" u="none" strike="noStrike" kern="1200" cap="none" normalizeH="0" baseline="0" dirty="0" smtClean="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Effect of recent questions</a:t>
            </a:r>
          </a:p>
        </p:txBody>
      </p:sp>
      <p:graphicFrame>
        <p:nvGraphicFramePr>
          <p:cNvPr id="43012" name="Object 4"/>
          <p:cNvGraphicFramePr>
            <a:graphicFrameLocks noChangeAspect="1"/>
          </p:cNvGraphicFramePr>
          <p:nvPr>
            <p:ph idx="1"/>
          </p:nvPr>
        </p:nvGraphicFramePr>
        <p:xfrm>
          <a:off x="1828800" y="1143000"/>
          <a:ext cx="5486400" cy="4495800"/>
        </p:xfrm>
        <a:graphic>
          <a:graphicData uri="http://schemas.openxmlformats.org/presentationml/2006/ole">
            <p:oleObj spid="_x0000_s1026" name="Picture" r:id="rId3" imgW="4429800" imgH="3629160" progId="Word.Picture.8">
              <p:embed/>
            </p:oleObj>
          </a:graphicData>
        </a:graphic>
      </p:graphicFrame>
      <p:sp>
        <p:nvSpPr>
          <p:cNvPr id="43015" name="Rectangle 7"/>
          <p:cNvSpPr>
            <a:spLocks noGrp="1" noChangeArrowheads="1"/>
          </p:cNvSpPr>
          <p:nvPr>
            <p:ph type="body" idx="4294967295"/>
          </p:nvPr>
        </p:nvSpPr>
        <p:spPr>
          <a:xfrm>
            <a:off x="533400" y="5715000"/>
            <a:ext cx="8229600" cy="868363"/>
          </a:xfrm>
        </p:spPr>
        <p:txBody>
          <a:bodyPr>
            <a:normAutofit fontScale="92500" lnSpcReduction="20000"/>
          </a:bodyPr>
          <a:lstStyle/>
          <a:p>
            <a:r>
              <a:rPr lang="en-US" sz="2800" dirty="0"/>
              <a:t>Response time &lt; 3 sec indicates </a:t>
            </a:r>
            <a:r>
              <a:rPr lang="en-US" sz="2800" dirty="0" smtClean="0"/>
              <a:t>disengagement</a:t>
            </a:r>
          </a:p>
          <a:p>
            <a:r>
              <a:rPr lang="en-US" sz="2800" dirty="0" smtClean="0"/>
              <a:t>Use to track (</a:t>
            </a:r>
            <a:r>
              <a:rPr lang="en-US" sz="2800" dirty="0" err="1" smtClean="0"/>
              <a:t>dis</a:t>
            </a:r>
            <a:r>
              <a:rPr lang="en-US" sz="2800" dirty="0" smtClean="0"/>
              <a:t>-)engagement [Beck AIED 05]</a:t>
            </a:r>
            <a:endParaRPr lang="en-US" sz="2800" dirty="0"/>
          </a:p>
        </p:txBody>
      </p:sp>
      <p:sp>
        <p:nvSpPr>
          <p:cNvPr id="43016" name="Text Box 8"/>
          <p:cNvSpPr txBox="1">
            <a:spLocks noChangeArrowheads="1"/>
          </p:cNvSpPr>
          <p:nvPr/>
        </p:nvSpPr>
        <p:spPr bwMode="auto">
          <a:xfrm>
            <a:off x="2514600" y="5177135"/>
            <a:ext cx="4800600"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t>Time since previous </a:t>
            </a:r>
            <a:r>
              <a:rPr lang="en-US" sz="2400" dirty="0" smtClean="0"/>
              <a:t>question (sec)</a:t>
            </a:r>
            <a:endParaRPr lang="en-US" sz="2400" dirty="0"/>
          </a:p>
        </p:txBody>
      </p:sp>
      <p:sp>
        <p:nvSpPr>
          <p:cNvPr id="43018" name="Text Box 10"/>
          <p:cNvSpPr txBox="1">
            <a:spLocks noChangeArrowheads="1"/>
          </p:cNvSpPr>
          <p:nvPr/>
        </p:nvSpPr>
        <p:spPr bwMode="auto">
          <a:xfrm rot="16200000">
            <a:off x="290513" y="2819399"/>
            <a:ext cx="3290888" cy="366713"/>
          </a:xfrm>
          <a:prstGeom prst="rect">
            <a:avLst/>
          </a:prstGeom>
          <a:solidFill>
            <a:schemeClr val="bg1"/>
          </a:solidFill>
          <a:ln w="9525">
            <a:noFill/>
            <a:miter lim="800000"/>
            <a:headEnd/>
            <a:tailEnd/>
          </a:ln>
          <a:effectLst/>
        </p:spPr>
        <p:txBody>
          <a:bodyPr>
            <a:spAutoFit/>
          </a:bodyPr>
          <a:lstStyle/>
          <a:p>
            <a:pPr>
              <a:spcBef>
                <a:spcPct val="50000"/>
              </a:spcBef>
            </a:pPr>
            <a:r>
              <a:rPr lang="en-US" dirty="0"/>
              <a:t>Proportion of hasty responses</a:t>
            </a:r>
          </a:p>
        </p:txBody>
      </p:sp>
      <p:sp>
        <p:nvSpPr>
          <p:cNvPr id="43019" name="Line 11"/>
          <p:cNvSpPr>
            <a:spLocks noChangeShapeType="1"/>
          </p:cNvSpPr>
          <p:nvPr/>
        </p:nvSpPr>
        <p:spPr bwMode="auto">
          <a:xfrm>
            <a:off x="2590800" y="5105400"/>
            <a:ext cx="4343400" cy="0"/>
          </a:xfrm>
          <a:prstGeom prst="line">
            <a:avLst/>
          </a:prstGeom>
          <a:noFill/>
          <a:ln w="38100">
            <a:solidFill>
              <a:srgbClr val="3366FF"/>
            </a:solidFill>
            <a:prstDash val="sysDot"/>
            <a:round/>
            <a:headEnd/>
            <a:tailEnd/>
          </a:ln>
          <a:effectLst/>
        </p:spPr>
        <p:txBody>
          <a:bodyPr/>
          <a:lstStyle/>
          <a:p>
            <a:endParaRPr lang="en-US"/>
          </a:p>
        </p:txBody>
      </p:sp>
      <p:sp>
        <p:nvSpPr>
          <p:cNvPr id="10" name="Footer Placeholder 9"/>
          <p:cNvSpPr>
            <a:spLocks noGrp="1"/>
          </p:cNvSpPr>
          <p:nvPr>
            <p:ph type="ftr" sz="quarter" idx="11"/>
          </p:nvPr>
        </p:nvSpPr>
        <p:spPr/>
        <p:txBody>
          <a:bodyPr/>
          <a:lstStyle/>
          <a:p>
            <a:r>
              <a:rPr lang="en-US" smtClean="0"/>
              <a:t>Jack Mostow keynote</a:t>
            </a:r>
            <a:endParaRPr lang="en-US"/>
          </a:p>
        </p:txBody>
      </p:sp>
      <p:sp>
        <p:nvSpPr>
          <p:cNvPr id="11" name="Date Placeholder 10"/>
          <p:cNvSpPr>
            <a:spLocks noGrp="1"/>
          </p:cNvSpPr>
          <p:nvPr>
            <p:ph type="dt" sz="half" idx="10"/>
          </p:nvPr>
        </p:nvSpPr>
        <p:spPr/>
        <p:txBody>
          <a:bodyPr/>
          <a:lstStyle/>
          <a:p>
            <a:r>
              <a:rPr lang="en-US" smtClean="0"/>
              <a:t>11/5/11</a:t>
            </a:r>
            <a:endParaRPr lang="en-US"/>
          </a:p>
        </p:txBody>
      </p:sp>
      <p:sp>
        <p:nvSpPr>
          <p:cNvPr id="12" name="Slide Number Placeholder 11"/>
          <p:cNvSpPr>
            <a:spLocks noGrp="1"/>
          </p:cNvSpPr>
          <p:nvPr>
            <p:ph type="sldNum" sz="quarter" idx="12"/>
          </p:nvPr>
        </p:nvSpPr>
        <p:spPr/>
        <p:txBody>
          <a:bodyPr/>
          <a:lstStyle/>
          <a:p>
            <a:fld id="{25EE983D-F55F-4A4B-AD56-769414CD0A5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sz="4400" b="1" kern="1200" dirty="0" smtClean="0">
                <a:solidFill>
                  <a:srgbClr val="002060"/>
                </a:solidFill>
                <a:latin typeface="+mj-lt"/>
                <a:ea typeface="+mj-ea"/>
                <a:cs typeface="+mj-cs"/>
              </a:rPr>
              <a:t>Effect of question type</a:t>
            </a:r>
          </a:p>
        </p:txBody>
      </p:sp>
      <p:sp>
        <p:nvSpPr>
          <p:cNvPr id="50181" name="Rectangle 5"/>
          <p:cNvSpPr>
            <a:spLocks noChangeArrowheads="1"/>
          </p:cNvSpPr>
          <p:nvPr/>
        </p:nvSpPr>
        <p:spPr bwMode="auto">
          <a:xfrm>
            <a:off x="0" y="229552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0180" name="Object 4"/>
          <p:cNvGraphicFramePr>
            <a:graphicFrameLocks noChangeAspect="1"/>
          </p:cNvGraphicFramePr>
          <p:nvPr/>
        </p:nvGraphicFramePr>
        <p:xfrm>
          <a:off x="533400" y="1493838"/>
          <a:ext cx="8382000" cy="4738687"/>
        </p:xfrm>
        <a:graphic>
          <a:graphicData uri="http://schemas.openxmlformats.org/presentationml/2006/ole">
            <p:oleObj spid="_x0000_s2050" name="Chart" r:id="rId3" imgW="4019550" imgH="2276475" progId="Excel.Sheet.8">
              <p:embed/>
            </p:oleObj>
          </a:graphicData>
        </a:graphic>
      </p:graphicFrame>
      <p:sp>
        <p:nvSpPr>
          <p:cNvPr id="50182" name="Text Box 6"/>
          <p:cNvSpPr txBox="1">
            <a:spLocks noChangeArrowheads="1"/>
          </p:cNvSpPr>
          <p:nvPr/>
        </p:nvSpPr>
        <p:spPr bwMode="auto">
          <a:xfrm>
            <a:off x="1828800" y="5943600"/>
            <a:ext cx="3886200"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a:t>Number of prior questions</a:t>
            </a:r>
          </a:p>
        </p:txBody>
      </p:sp>
      <p:sp>
        <p:nvSpPr>
          <p:cNvPr id="50183" name="Text Box 7"/>
          <p:cNvSpPr txBox="1">
            <a:spLocks noChangeArrowheads="1"/>
          </p:cNvSpPr>
          <p:nvPr/>
        </p:nvSpPr>
        <p:spPr bwMode="auto">
          <a:xfrm rot="16200000">
            <a:off x="-874712" y="3390900"/>
            <a:ext cx="2819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a:t>Cloze performance</a:t>
            </a:r>
          </a:p>
        </p:txBody>
      </p:sp>
      <p:sp>
        <p:nvSpPr>
          <p:cNvPr id="9" name="Footer Placeholder 8"/>
          <p:cNvSpPr>
            <a:spLocks noGrp="1"/>
          </p:cNvSpPr>
          <p:nvPr>
            <p:ph type="ftr" sz="quarter" idx="11"/>
          </p:nvPr>
        </p:nvSpPr>
        <p:spPr/>
        <p:txBody>
          <a:bodyPr/>
          <a:lstStyle/>
          <a:p>
            <a:r>
              <a:rPr lang="en-US" smtClean="0"/>
              <a:t>Jack Mostow keynote</a:t>
            </a:r>
            <a:endParaRPr lang="en-US"/>
          </a:p>
        </p:txBody>
      </p:sp>
      <p:sp>
        <p:nvSpPr>
          <p:cNvPr id="10" name="Date Placeholder 9"/>
          <p:cNvSpPr>
            <a:spLocks noGrp="1"/>
          </p:cNvSpPr>
          <p:nvPr>
            <p:ph type="dt" sz="half" idx="10"/>
          </p:nvPr>
        </p:nvSpPr>
        <p:spPr/>
        <p:txBody>
          <a:bodyPr/>
          <a:lstStyle/>
          <a:p>
            <a:r>
              <a:rPr lang="en-US" smtClean="0"/>
              <a:t>11/5/11</a:t>
            </a:r>
            <a:endParaRPr lang="en-US"/>
          </a:p>
        </p:txBody>
      </p:sp>
      <p:sp>
        <p:nvSpPr>
          <p:cNvPr id="11" name="Slide Number Placeholder 10"/>
          <p:cNvSpPr>
            <a:spLocks noGrp="1"/>
          </p:cNvSpPr>
          <p:nvPr>
            <p:ph type="sldNum" sz="quarter" idx="12"/>
          </p:nvPr>
        </p:nvSpPr>
        <p:spPr/>
        <p:txBody>
          <a:bodyPr/>
          <a:lstStyle/>
          <a:p>
            <a:fld id="{25EE983D-F55F-4A4B-AD56-769414CD0A5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endParaRPr lang="en-US" b="1" dirty="0">
              <a:solidFill>
                <a:srgbClr val="002060"/>
              </a:solidFill>
            </a:endParaRPr>
          </a:p>
        </p:txBody>
      </p:sp>
      <p:sp>
        <p:nvSpPr>
          <p:cNvPr id="3" name="Content Placeholder 2"/>
          <p:cNvSpPr>
            <a:spLocks noGrp="1"/>
          </p:cNvSpPr>
          <p:nvPr>
            <p:ph idx="1"/>
          </p:nvPr>
        </p:nvSpPr>
        <p:spPr>
          <a:xfrm>
            <a:off x="0" y="1493838"/>
            <a:ext cx="9372600" cy="4191000"/>
          </a:xfrm>
        </p:spPr>
        <p:txBody>
          <a:bodyPr>
            <a:normAutofit/>
          </a:bodyPr>
          <a:lstStyle/>
          <a:p>
            <a:r>
              <a:rPr lang="en-US" b="1" dirty="0" smtClean="0"/>
              <a:t>Target:</a:t>
            </a:r>
            <a:r>
              <a:rPr lang="en-US" b="1" baseline="0" dirty="0" smtClean="0"/>
              <a:t>  </a:t>
            </a:r>
            <a:r>
              <a:rPr lang="en-US" baseline="0" dirty="0" smtClean="0"/>
              <a:t>W</a:t>
            </a:r>
            <a:r>
              <a:rPr lang="en-US" b="0" baseline="0" dirty="0" smtClean="0"/>
              <a:t>hat does it take to answer the questions</a:t>
            </a:r>
            <a:r>
              <a:rPr lang="en-US" dirty="0" smtClean="0"/>
              <a:t>?</a:t>
            </a:r>
          </a:p>
          <a:p>
            <a:r>
              <a:rPr lang="en-US" b="1" dirty="0" smtClean="0"/>
              <a:t>Purpose:  </a:t>
            </a:r>
            <a:r>
              <a:rPr lang="en-US" dirty="0" smtClean="0"/>
              <a:t>Why ask the questions?</a:t>
            </a:r>
          </a:p>
          <a:p>
            <a:r>
              <a:rPr lang="en-US" b="1" baseline="0" dirty="0" smtClean="0"/>
              <a:t>Question type:  </a:t>
            </a:r>
            <a:r>
              <a:rPr lang="en-US" baseline="0" dirty="0" smtClean="0"/>
              <a:t>cloze?  </a:t>
            </a:r>
            <a:r>
              <a:rPr lang="en-US" baseline="0" dirty="0" err="1" smtClean="0"/>
              <a:t>wh</a:t>
            </a:r>
            <a:r>
              <a:rPr lang="en-US" baseline="0" dirty="0" smtClean="0"/>
              <a:t>-/how/so</a:t>
            </a:r>
            <a:r>
              <a:rPr lang="en-US" dirty="0" smtClean="0"/>
              <a:t>/…?  find/compare/…?</a:t>
            </a:r>
            <a:endParaRPr lang="en-US" baseline="0" dirty="0" smtClean="0"/>
          </a:p>
          <a:p>
            <a:r>
              <a:rPr lang="en-US" b="1" dirty="0" smtClean="0"/>
              <a:t>Answer type:  </a:t>
            </a:r>
            <a:r>
              <a:rPr lang="en-US" baseline="0" dirty="0" smtClean="0"/>
              <a:t>multiple</a:t>
            </a:r>
            <a:r>
              <a:rPr lang="en-US" dirty="0" smtClean="0"/>
              <a:t> choice?  fill-in?  open-ended?</a:t>
            </a:r>
            <a:endParaRPr lang="en-US" baseline="0" dirty="0" smtClean="0"/>
          </a:p>
          <a:p>
            <a:r>
              <a:rPr lang="en-US" b="1" baseline="0" dirty="0" smtClean="0"/>
              <a:t>Generation:  </a:t>
            </a:r>
            <a:r>
              <a:rPr lang="en-US" baseline="0" dirty="0" smtClean="0"/>
              <a:t>How construct</a:t>
            </a:r>
            <a:r>
              <a:rPr lang="en-US" dirty="0" smtClean="0"/>
              <a:t> </a:t>
            </a:r>
            <a:r>
              <a:rPr lang="en-US" baseline="0" dirty="0" smtClean="0"/>
              <a:t>questions,</a:t>
            </a:r>
            <a:r>
              <a:rPr lang="en-US" dirty="0" smtClean="0"/>
              <a:t> answers, distracters?</a:t>
            </a:r>
            <a:endParaRPr lang="en-US" baseline="0" dirty="0" smtClean="0"/>
          </a:p>
          <a:p>
            <a:r>
              <a:rPr lang="en-US" b="1" dirty="0" smtClean="0"/>
              <a:t>Modality:  </a:t>
            </a:r>
            <a:r>
              <a:rPr lang="en-US" dirty="0" smtClean="0"/>
              <a:t>menu?  click?  keyboard?  speech?  graphics?  …</a:t>
            </a:r>
          </a:p>
          <a:p>
            <a:r>
              <a:rPr lang="en-US" b="1" baseline="0" dirty="0" smtClean="0"/>
              <a:t>Assessment:  </a:t>
            </a:r>
            <a:r>
              <a:rPr lang="en-US" dirty="0" smtClean="0"/>
              <a:t>H</a:t>
            </a:r>
            <a:r>
              <a:rPr lang="en-US" baseline="0" dirty="0" smtClean="0"/>
              <a:t>ow score answers?  </a:t>
            </a:r>
            <a:r>
              <a:rPr lang="en-US" dirty="0" smtClean="0"/>
              <a:t>How generate feedback?</a:t>
            </a:r>
            <a:endParaRPr lang="en-US" baseline="0" dirty="0" smtClean="0"/>
          </a:p>
          <a:p>
            <a:r>
              <a:rPr lang="en-US" b="1" baseline="0" dirty="0" smtClean="0"/>
              <a:t>Evaluation:</a:t>
            </a:r>
            <a:r>
              <a:rPr lang="en-US" b="1" dirty="0" smtClean="0"/>
              <a:t>  </a:t>
            </a:r>
            <a:r>
              <a:rPr lang="en-US" b="0" dirty="0" smtClean="0"/>
              <a:t>How</a:t>
            </a:r>
            <a:r>
              <a:rPr lang="en-US" b="0" baseline="0" dirty="0" smtClean="0"/>
              <a:t> to tell how well </a:t>
            </a:r>
            <a:r>
              <a:rPr lang="en-US" b="0" dirty="0" smtClean="0"/>
              <a:t>questions serve purpose?</a:t>
            </a:r>
          </a:p>
        </p:txBody>
      </p:sp>
      <p:sp>
        <p:nvSpPr>
          <p:cNvPr id="6" name="Content Placeholder 2"/>
          <p:cNvSpPr txBox="1">
            <a:spLocks/>
          </p:cNvSpPr>
          <p:nvPr/>
        </p:nvSpPr>
        <p:spPr>
          <a:xfrm>
            <a:off x="0" y="1493838"/>
            <a:ext cx="93726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Generation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Modality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Assessment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Table 6"/>
          <p:cNvGraphicFramePr>
            <a:graphicFrameLocks noGrp="1"/>
          </p:cNvGraphicFramePr>
          <p:nvPr/>
        </p:nvGraphicFramePr>
        <p:xfrm>
          <a:off x="0" y="1066799"/>
          <a:ext cx="1981200" cy="5608638"/>
        </p:xfrm>
        <a:graphic>
          <a:graphicData uri="http://schemas.openxmlformats.org/drawingml/2006/table">
            <a:tbl>
              <a:tblPr firstRow="1" bandRow="1">
                <a:tableStyleId>{5C22544A-7EE6-4342-B048-85BDC9FD1C3A}</a:tableStyleId>
              </a:tblPr>
              <a:tblGrid>
                <a:gridCol w="1981200"/>
              </a:tblGrid>
              <a:tr h="432945">
                <a:tc>
                  <a:txBody>
                    <a:bodyPr/>
                    <a:lstStyle/>
                    <a:p>
                      <a:endParaRPr lang="en-US" sz="2000" dirty="0"/>
                    </a:p>
                  </a:txBody>
                  <a:tcPr/>
                </a:tc>
              </a:tr>
              <a:tr h="723925">
                <a:tc>
                  <a:txBody>
                    <a:bodyPr/>
                    <a:lstStyle/>
                    <a:p>
                      <a:r>
                        <a:rPr lang="en-US" sz="2800" b="1" dirty="0" smtClean="0"/>
                        <a:t>Generation</a:t>
                      </a:r>
                      <a:endParaRPr lang="en-US" sz="2800" b="1" dirty="0"/>
                    </a:p>
                  </a:txBody>
                  <a:tcPr anchor="ctr"/>
                </a:tc>
              </a:tr>
              <a:tr h="434812">
                <a:tc>
                  <a:txBody>
                    <a:bodyPr/>
                    <a:lstStyle/>
                    <a:p>
                      <a:r>
                        <a:rPr lang="en-US" sz="2000" dirty="0" smtClean="0"/>
                        <a:t>Question</a:t>
                      </a:r>
                    </a:p>
                  </a:txBody>
                  <a:tcPr marL="457200"/>
                </a:tc>
              </a:tr>
              <a:tr h="434812">
                <a:tc>
                  <a:txBody>
                    <a:bodyPr/>
                    <a:lstStyle/>
                    <a:p>
                      <a:r>
                        <a:rPr lang="en-US" sz="2000" dirty="0" smtClean="0"/>
                        <a:t>Answer</a:t>
                      </a:r>
                      <a:endParaRPr lang="en-US" sz="2000" dirty="0"/>
                    </a:p>
                  </a:txBody>
                  <a:tcPr marL="457200"/>
                </a:tc>
              </a:tr>
              <a:tr h="401696">
                <a:tc>
                  <a:txBody>
                    <a:bodyPr/>
                    <a:lstStyle/>
                    <a:p>
                      <a:r>
                        <a:rPr lang="en-US" sz="2000" dirty="0" smtClean="0"/>
                        <a:t>Distracter</a:t>
                      </a:r>
                      <a:endParaRPr lang="en-US" sz="2000" dirty="0"/>
                    </a:p>
                  </a:txBody>
                  <a:tcPr marL="457200"/>
                </a:tc>
              </a:tr>
              <a:tr h="688591">
                <a:tc>
                  <a:txBody>
                    <a:bodyPr/>
                    <a:lstStyle/>
                    <a:p>
                      <a:r>
                        <a:rPr lang="en-US" sz="2800" b="1" dirty="0" smtClean="0"/>
                        <a:t>Modality</a:t>
                      </a:r>
                    </a:p>
                  </a:txBody>
                  <a:tcPr anchor="ct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r>
              <a:tr h="695243">
                <a:tc>
                  <a:txBody>
                    <a:bodyPr/>
                    <a:lstStyle/>
                    <a:p>
                      <a:r>
                        <a:rPr lang="en-US" sz="2800" b="1" kern="1200" dirty="0" smtClean="0">
                          <a:solidFill>
                            <a:schemeClr val="dk1"/>
                          </a:solidFill>
                          <a:latin typeface="+mn-lt"/>
                          <a:ea typeface="+mn-ea"/>
                          <a:cs typeface="+mn-cs"/>
                        </a:rPr>
                        <a:t>Assessment</a:t>
                      </a:r>
                    </a:p>
                  </a:txBody>
                  <a:tcPr anchor="ct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r>
            </a:tbl>
          </a:graphicData>
        </a:graphic>
      </p:graphicFrame>
      <p:graphicFrame>
        <p:nvGraphicFramePr>
          <p:cNvPr id="8" name="Entire table"/>
          <p:cNvGraphicFramePr>
            <a:graphicFrameLocks/>
          </p:cNvGraphicFramePr>
          <p:nvPr/>
        </p:nvGraphicFramePr>
        <p:xfrm>
          <a:off x="0" y="1064933"/>
          <a:ext cx="9144000" cy="5610505"/>
        </p:xfrm>
        <a:graphic>
          <a:graphicData uri="http://schemas.openxmlformats.org/drawingml/2006/table">
            <a:tbl>
              <a:tblPr firstRow="1" bandRow="1">
                <a:tableStyleId>{5C22544A-7EE6-4342-B048-85BDC9FD1C3A}</a:tableStyleId>
              </a:tblPr>
              <a:tblGrid>
                <a:gridCol w="1981200"/>
                <a:gridCol w="1066800"/>
                <a:gridCol w="1287517"/>
                <a:gridCol w="1497724"/>
                <a:gridCol w="1558159"/>
                <a:gridCol w="1752600"/>
              </a:tblGrid>
              <a:tr h="434812">
                <a:tc>
                  <a:txBody>
                    <a:bodyPr/>
                    <a:lstStyle/>
                    <a:p>
                      <a:endParaRPr lang="en-US" sz="2000" dirty="0"/>
                    </a:p>
                  </a:txBody>
                  <a:tcPr/>
                </a:tc>
                <a:tc>
                  <a:txBody>
                    <a:bodyPr/>
                    <a:lstStyle/>
                    <a:p>
                      <a:r>
                        <a:rPr lang="en-US" sz="2000" dirty="0" smtClean="0"/>
                        <a:t>None</a:t>
                      </a:r>
                      <a:endParaRPr lang="en-US" sz="2000" dirty="0"/>
                    </a:p>
                  </a:txBody>
                  <a:tcPr/>
                </a:tc>
                <a:tc>
                  <a:txBody>
                    <a:bodyPr/>
                    <a:lstStyle/>
                    <a:p>
                      <a:r>
                        <a:rPr lang="en-US" sz="2000" dirty="0" smtClean="0"/>
                        <a:t>Trivial</a:t>
                      </a:r>
                      <a:endParaRPr lang="en-US" sz="2000" dirty="0"/>
                    </a:p>
                  </a:txBody>
                  <a:tcPr/>
                </a:tc>
                <a:tc>
                  <a:txBody>
                    <a:bodyPr/>
                    <a:lstStyle/>
                    <a:p>
                      <a:r>
                        <a:rPr lang="en-US" sz="2000" dirty="0" smtClean="0"/>
                        <a:t>Simple</a:t>
                      </a:r>
                      <a:endParaRPr lang="en-US" sz="2000" dirty="0"/>
                    </a:p>
                  </a:txBody>
                  <a:tcPr/>
                </a:tc>
                <a:tc>
                  <a:txBody>
                    <a:bodyPr/>
                    <a:lstStyle/>
                    <a:p>
                      <a:r>
                        <a:rPr lang="en-US" sz="2000" dirty="0" smtClean="0"/>
                        <a:t>Complex</a:t>
                      </a:r>
                      <a:endParaRPr lang="en-US" sz="2000" dirty="0"/>
                    </a:p>
                  </a:txBody>
                  <a:tcPr/>
                </a:tc>
                <a:tc>
                  <a:txBody>
                    <a:bodyPr/>
                    <a:lstStyle/>
                    <a:p>
                      <a:r>
                        <a:rPr lang="en-US" sz="2000" dirty="0" smtClean="0"/>
                        <a:t>Manual</a:t>
                      </a:r>
                    </a:p>
                  </a:txBody>
                  <a:tcPr/>
                </a:tc>
              </a:tr>
              <a:tr h="723925">
                <a:tc>
                  <a:txBody>
                    <a:bodyPr/>
                    <a:lstStyle/>
                    <a:p>
                      <a:r>
                        <a:rPr lang="en-US" sz="2800" b="1" dirty="0" smtClean="0"/>
                        <a:t>Generation</a:t>
                      </a:r>
                      <a:endParaRPr lang="en-US" sz="2800" b="1" dirty="0"/>
                    </a:p>
                  </a:txBody>
                  <a:tcPr anchor="ct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r>
              <a:tr h="434812">
                <a:tc>
                  <a:txBody>
                    <a:bodyPr/>
                    <a:lstStyle/>
                    <a:p>
                      <a:r>
                        <a:rPr lang="en-US" sz="2000" dirty="0" smtClean="0"/>
                        <a:t>Question</a:t>
                      </a:r>
                    </a:p>
                  </a:txBody>
                  <a:tcPr marL="457200"/>
                </a:tc>
                <a:tc>
                  <a:txBody>
                    <a:bodyPr/>
                    <a:lstStyle/>
                    <a:p>
                      <a:endParaRPr lang="en-US" sz="2000" dirty="0"/>
                    </a:p>
                  </a:txBody>
                  <a:tcPr/>
                </a:tc>
                <a:tc>
                  <a:txBody>
                    <a:bodyPr/>
                    <a:lstStyle/>
                    <a:p>
                      <a:r>
                        <a:rPr lang="en-US" sz="2000" dirty="0" smtClean="0"/>
                        <a:t>Generic</a:t>
                      </a:r>
                      <a:endParaRPr lang="en-US" sz="2000" dirty="0"/>
                    </a:p>
                  </a:txBody>
                  <a:tcPr/>
                </a:tc>
                <a:tc>
                  <a:txBody>
                    <a:bodyPr/>
                    <a:lstStyle/>
                    <a:p>
                      <a:r>
                        <a:rPr lang="en-US" sz="2000" dirty="0" smtClean="0"/>
                        <a:t>Cloze</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34812">
                <a:tc>
                  <a:txBody>
                    <a:bodyPr/>
                    <a:lstStyle/>
                    <a:p>
                      <a:r>
                        <a:rPr lang="en-US" sz="2000" dirty="0" smtClean="0"/>
                        <a:t>Answer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Given</a:t>
                      </a:r>
                      <a:endParaRPr lang="en-US" sz="2000" dirty="0"/>
                    </a:p>
                  </a:txBody>
                  <a:tcPr/>
                </a:tc>
                <a:tc>
                  <a:txBody>
                    <a:bodyPr/>
                    <a:lstStyle/>
                    <a:p>
                      <a:r>
                        <a:rPr lang="en-US" sz="2000" dirty="0" smtClean="0"/>
                        <a:t>=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01696">
                <a:tc>
                  <a:txBody>
                    <a:bodyPr/>
                    <a:lstStyle/>
                    <a:p>
                      <a:r>
                        <a:rPr lang="en-US" sz="2000" dirty="0" smtClean="0"/>
                        <a:t>Distracter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From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r h="688591">
                <a:tc>
                  <a:txBody>
                    <a:bodyPr/>
                    <a:lstStyle/>
                    <a:p>
                      <a:r>
                        <a:rPr lang="en-US" sz="2800" b="1" dirty="0" smtClean="0"/>
                        <a:t>Modality</a:t>
                      </a:r>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c>
                  <a:txBody>
                    <a:bodyPr/>
                    <a:lstStyle/>
                    <a:p>
                      <a:endParaRPr lang="en-US" sz="2000" dirty="0"/>
                    </a:p>
                  </a:txBody>
                  <a:tcPr/>
                </a:tc>
                <a:tc>
                  <a:txBody>
                    <a:bodyPr/>
                    <a:lstStyle/>
                    <a:p>
                      <a:r>
                        <a:rPr lang="en-US" sz="2000" dirty="0" smtClean="0"/>
                        <a:t>Menu</a:t>
                      </a:r>
                      <a:endParaRPr lang="en-US" sz="2000" dirty="0"/>
                    </a:p>
                  </a:txBody>
                  <a:tcPr/>
                </a:tc>
                <a:tc>
                  <a:txBody>
                    <a:bodyPr/>
                    <a:lstStyle/>
                    <a:p>
                      <a:r>
                        <a:rPr lang="en-US" sz="2000" dirty="0" smtClean="0"/>
                        <a:t>Text</a:t>
                      </a:r>
                      <a:endParaRPr lang="en-US" sz="2000" dirty="0"/>
                    </a:p>
                  </a:txBody>
                  <a:tcPr/>
                </a:tc>
                <a:tc>
                  <a:txBody>
                    <a:bodyPr/>
                    <a:lstStyle/>
                    <a:p>
                      <a:r>
                        <a:rPr lang="en-US" sz="2000" dirty="0" smtClean="0"/>
                        <a:t>TTS, visual</a:t>
                      </a:r>
                      <a:endParaRPr lang="en-US" sz="2000" dirty="0"/>
                    </a:p>
                  </a:txBody>
                  <a:tcPr/>
                </a:tc>
                <a:tc>
                  <a:txBody>
                    <a:bodyPr/>
                    <a:lstStyle/>
                    <a:p>
                      <a:r>
                        <a:rPr lang="en-US" sz="2000" dirty="0" smtClean="0"/>
                        <a:t>Prerecorded</a:t>
                      </a:r>
                      <a:endParaRPr lang="en-US" sz="2000" dirty="0"/>
                    </a:p>
                  </a:txBody>
                  <a:tcPr/>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c>
                  <a:txBody>
                    <a:bodyPr/>
                    <a:lstStyle/>
                    <a:p>
                      <a:r>
                        <a:rPr lang="en-US" sz="2000" dirty="0" smtClean="0"/>
                        <a:t>None</a:t>
                      </a:r>
                      <a:endParaRPr lang="en-US" sz="2000" dirty="0"/>
                    </a:p>
                  </a:txBody>
                  <a:tcPr/>
                </a:tc>
                <a:tc>
                  <a:txBody>
                    <a:bodyPr/>
                    <a:lstStyle/>
                    <a:p>
                      <a:r>
                        <a:rPr lang="en-US" sz="2000" dirty="0" smtClean="0"/>
                        <a:t>Click</a:t>
                      </a:r>
                      <a:endParaRPr lang="en-US" sz="2000" dirty="0"/>
                    </a:p>
                  </a:txBody>
                  <a:tcPr/>
                </a:tc>
                <a:tc>
                  <a:txBody>
                    <a:bodyPr/>
                    <a:lstStyle/>
                    <a:p>
                      <a:r>
                        <a:rPr lang="en-US" sz="2000" dirty="0" smtClean="0"/>
                        <a:t>Keyboard</a:t>
                      </a:r>
                      <a:endParaRPr lang="en-US" sz="2000" dirty="0"/>
                    </a:p>
                  </a:txBody>
                  <a:tcPr/>
                </a:tc>
                <a:tc>
                  <a:txBody>
                    <a:bodyPr/>
                    <a:lstStyle/>
                    <a:p>
                      <a:r>
                        <a:rPr lang="en-US" sz="2000" dirty="0" smtClean="0"/>
                        <a:t>ASR, gesture</a:t>
                      </a:r>
                      <a:endParaRPr lang="en-US" sz="2000" dirty="0"/>
                    </a:p>
                  </a:txBody>
                  <a:tcPr/>
                </a:tc>
                <a:tc>
                  <a:txBody>
                    <a:bodyPr/>
                    <a:lstStyle/>
                    <a:p>
                      <a:r>
                        <a:rPr lang="en-US" sz="2000" dirty="0" smtClean="0"/>
                        <a:t>Transcribed</a:t>
                      </a:r>
                    </a:p>
                  </a:txBody>
                  <a:tcPr/>
                </a:tc>
              </a:tr>
              <a:tr h="695243">
                <a:tc>
                  <a:txBody>
                    <a:bodyPr/>
                    <a:lstStyle/>
                    <a:p>
                      <a:r>
                        <a:rPr lang="en-US" sz="2800" b="1" kern="1200" dirty="0" smtClean="0">
                          <a:solidFill>
                            <a:schemeClr val="dk1"/>
                          </a:solidFill>
                          <a:latin typeface="+mn-lt"/>
                          <a:ea typeface="+mn-ea"/>
                          <a:cs typeface="+mn-cs"/>
                        </a:rPr>
                        <a:t>Assessment</a:t>
                      </a:r>
                    </a:p>
                  </a:txBody>
                  <a:tcPr anchor="ctr"/>
                </a:tc>
                <a:tc>
                  <a:txBody>
                    <a:bodyPr/>
                    <a:lstStyle/>
                    <a:p>
                      <a:endParaRPr lang="en-US" sz="2000" dirty="0"/>
                    </a:p>
                  </a:txBody>
                  <a:tcPr/>
                </a:tc>
                <a:tc>
                  <a:txBody>
                    <a:bodyPr/>
                    <a:lstStyle/>
                    <a:p>
                      <a:endParaRPr lang="en-US" sz="2000" dirty="0" smtClean="0"/>
                    </a:p>
                  </a:txBody>
                  <a:tcPr/>
                </a:tc>
                <a:tc>
                  <a:txBody>
                    <a:bodyPr/>
                    <a:lstStyle/>
                    <a:p>
                      <a:endParaRPr lang="en-US" sz="2000" dirty="0"/>
                    </a:p>
                  </a:txBody>
                  <a:tcPr/>
                </a:tc>
                <a:tc>
                  <a:txBody>
                    <a:bodyPr/>
                    <a:lstStyle/>
                    <a:p>
                      <a:endParaRPr lang="en-US" sz="2000"/>
                    </a:p>
                  </a:txBody>
                  <a:tcPr/>
                </a:tc>
                <a:tc>
                  <a:txBody>
                    <a:bodyPr/>
                    <a:lstStyle/>
                    <a:p>
                      <a:endParaRPr lang="en-US" sz="200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c>
                  <a:txBody>
                    <a:bodyPr/>
                    <a:lstStyle/>
                    <a:p>
                      <a:r>
                        <a:rPr lang="en-US" sz="2000" dirty="0" smtClean="0"/>
                        <a:t>None</a:t>
                      </a:r>
                      <a:endParaRPr lang="en-US" sz="2000" dirty="0"/>
                    </a:p>
                  </a:txBody>
                  <a:tcPr/>
                </a:tc>
                <a:tc>
                  <a:txBody>
                    <a:bodyPr/>
                    <a:lstStyle/>
                    <a:p>
                      <a:r>
                        <a:rPr lang="en-US" sz="2000" dirty="0" smtClean="0"/>
                        <a:t>M/C</a:t>
                      </a:r>
                      <a:endParaRPr lang="en-US" sz="2000" dirty="0"/>
                    </a:p>
                  </a:txBody>
                  <a:tcPr/>
                </a:tc>
                <a:tc>
                  <a:txBody>
                    <a:bodyPr/>
                    <a:lstStyle/>
                    <a:p>
                      <a:r>
                        <a:rPr lang="en-US" sz="2000" dirty="0" smtClean="0"/>
                        <a:t>= 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Manual</a:t>
                      </a:r>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bl>
          </a:graphicData>
        </a:graphic>
      </p:graphicFrame>
      <p:sp>
        <p:nvSpPr>
          <p:cNvPr id="9" name="Title 1"/>
          <p:cNvSpPr txBox="1">
            <a:spLocks/>
          </p:cNvSpPr>
          <p:nvPr/>
        </p:nvSpPr>
        <p:spPr>
          <a:xfrm>
            <a:off x="381000" y="30162"/>
            <a:ext cx="8382000" cy="5794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mj-lt"/>
                <a:ea typeface="+mj-ea"/>
                <a:cs typeface="+mj-cs"/>
              </a:rPr>
              <a:t>QG costs (lowest </a:t>
            </a:r>
            <a:r>
              <a:rPr kumimoji="0" lang="en-US" sz="44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 highest)</a:t>
            </a:r>
            <a:endParaRPr kumimoji="0" lang="en-US" sz="4400" b="1"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11" name="Footer Placeholder 10"/>
          <p:cNvSpPr>
            <a:spLocks noGrp="1"/>
          </p:cNvSpPr>
          <p:nvPr>
            <p:ph type="ftr" sz="quarter" idx="11"/>
          </p:nvPr>
        </p:nvSpPr>
        <p:spPr>
          <a:xfrm>
            <a:off x="3124200" y="6400800"/>
            <a:ext cx="2895600" cy="365125"/>
          </a:xfrm>
        </p:spPr>
        <p:txBody>
          <a:bodyPr/>
          <a:lstStyle/>
          <a:p>
            <a:r>
              <a:rPr lang="en-US" dirty="0" smtClean="0"/>
              <a:t>Jack </a:t>
            </a:r>
            <a:r>
              <a:rPr lang="en-US" dirty="0" err="1" smtClean="0"/>
              <a:t>Mostow</a:t>
            </a:r>
            <a:r>
              <a:rPr lang="en-US" dirty="0" smtClean="0"/>
              <a:t> keynote</a:t>
            </a:r>
            <a:endParaRPr lang="en-US" dirty="0"/>
          </a:p>
        </p:txBody>
      </p:sp>
      <p:sp>
        <p:nvSpPr>
          <p:cNvPr id="12" name="Date Placeholder 11"/>
          <p:cNvSpPr>
            <a:spLocks noGrp="1"/>
          </p:cNvSpPr>
          <p:nvPr>
            <p:ph type="dt" sz="half" idx="10"/>
          </p:nvPr>
        </p:nvSpPr>
        <p:spPr/>
        <p:txBody>
          <a:bodyPr/>
          <a:lstStyle/>
          <a:p>
            <a:r>
              <a:rPr lang="en-US" smtClean="0"/>
              <a:t>11/5/11</a:t>
            </a:r>
            <a:endParaRPr lang="en-US"/>
          </a:p>
        </p:txBody>
      </p:sp>
      <p:sp>
        <p:nvSpPr>
          <p:cNvPr id="13" name="Slide Number Placeholder 12"/>
          <p:cNvSpPr>
            <a:spLocks noGrp="1"/>
          </p:cNvSpPr>
          <p:nvPr>
            <p:ph type="sldNum" sz="quarter" idx="12"/>
          </p:nvPr>
        </p:nvSpPr>
        <p:spPr/>
        <p:txBody>
          <a:bodyPr/>
          <a:lstStyle/>
          <a:p>
            <a:fld id="{25EE983D-F55F-4A4B-AD56-769414CD0A5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2" nodeType="clickEffect">
                                  <p:stCondLst>
                                    <p:cond delay="0"/>
                                  </p:stCondLst>
                                  <p:childTnLst>
                                    <p:animEffect transition="out" filter="fade">
                                      <p:cBhvr>
                                        <p:cTn id="54" dur="2000"/>
                                        <p:tgtEl>
                                          <p:spTgt spid="3">
                                            <p:txEl>
                                              <p:pRg st="0" end="0"/>
                                            </p:txEl>
                                          </p:spTgt>
                                        </p:tgtEl>
                                      </p:cBhvr>
                                    </p:animEffect>
                                    <p:set>
                                      <p:cBhvr>
                                        <p:cTn id="55" dur="1" fill="hold">
                                          <p:stCondLst>
                                            <p:cond delay="1999"/>
                                          </p:stCondLst>
                                        </p:cTn>
                                        <p:tgtEl>
                                          <p:spTgt spid="3">
                                            <p:txEl>
                                              <p:pRg st="0" end="0"/>
                                            </p:txEl>
                                          </p:spTgt>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000"/>
                                        <p:tgtEl>
                                          <p:spTgt spid="3">
                                            <p:txEl>
                                              <p:pRg st="1" end="1"/>
                                            </p:txEl>
                                          </p:spTgt>
                                        </p:tgtEl>
                                      </p:cBhvr>
                                    </p:animEffect>
                                    <p:set>
                                      <p:cBhvr>
                                        <p:cTn id="58" dur="1" fill="hold">
                                          <p:stCondLst>
                                            <p:cond delay="1999"/>
                                          </p:stCondLst>
                                        </p:cTn>
                                        <p:tgtEl>
                                          <p:spTgt spid="3">
                                            <p:txEl>
                                              <p:pRg st="1" end="1"/>
                                            </p:txEl>
                                          </p:spTgt>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000"/>
                                        <p:tgtEl>
                                          <p:spTgt spid="3">
                                            <p:txEl>
                                              <p:pRg st="2" end="2"/>
                                            </p:txEl>
                                          </p:spTgt>
                                        </p:tgtEl>
                                      </p:cBhvr>
                                    </p:animEffect>
                                    <p:set>
                                      <p:cBhvr>
                                        <p:cTn id="61" dur="1" fill="hold">
                                          <p:stCondLst>
                                            <p:cond delay="1999"/>
                                          </p:stCondLst>
                                        </p:cTn>
                                        <p:tgtEl>
                                          <p:spTgt spid="3">
                                            <p:txEl>
                                              <p:pRg st="2" end="2"/>
                                            </p:txEl>
                                          </p:spTgt>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000"/>
                                        <p:tgtEl>
                                          <p:spTgt spid="3">
                                            <p:txEl>
                                              <p:pRg st="3" end="3"/>
                                            </p:txEl>
                                          </p:spTgt>
                                        </p:tgtEl>
                                      </p:cBhvr>
                                    </p:animEffect>
                                    <p:set>
                                      <p:cBhvr>
                                        <p:cTn id="64" dur="1" fill="hold">
                                          <p:stCondLst>
                                            <p:cond delay="1999"/>
                                          </p:stCondLst>
                                        </p:cTn>
                                        <p:tgtEl>
                                          <p:spTgt spid="3">
                                            <p:txEl>
                                              <p:pRg st="3" end="3"/>
                                            </p:txEl>
                                          </p:spTgt>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2000"/>
                                        <p:tgtEl>
                                          <p:spTgt spid="3">
                                            <p:txEl>
                                              <p:pRg st="4" end="4"/>
                                            </p:txEl>
                                          </p:spTgt>
                                        </p:tgtEl>
                                      </p:cBhvr>
                                    </p:animEffect>
                                    <p:set>
                                      <p:cBhvr>
                                        <p:cTn id="67" dur="1" fill="hold">
                                          <p:stCondLst>
                                            <p:cond delay="1999"/>
                                          </p:stCondLst>
                                        </p:cTn>
                                        <p:tgtEl>
                                          <p:spTgt spid="3">
                                            <p:txEl>
                                              <p:pRg st="4" end="4"/>
                                            </p:txEl>
                                          </p:spTgt>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3">
                                            <p:txEl>
                                              <p:pRg st="5" end="5"/>
                                            </p:txEl>
                                          </p:spTgt>
                                        </p:tgtEl>
                                      </p:cBhvr>
                                    </p:animEffect>
                                    <p:set>
                                      <p:cBhvr>
                                        <p:cTn id="70" dur="1" fill="hold">
                                          <p:stCondLst>
                                            <p:cond delay="1999"/>
                                          </p:stCondLst>
                                        </p:cTn>
                                        <p:tgtEl>
                                          <p:spTgt spid="3">
                                            <p:txEl>
                                              <p:pRg st="5" end="5"/>
                                            </p:txEl>
                                          </p:spTgt>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000"/>
                                        <p:tgtEl>
                                          <p:spTgt spid="3">
                                            <p:txEl>
                                              <p:pRg st="6" end="6"/>
                                            </p:txEl>
                                          </p:spTgt>
                                        </p:tgtEl>
                                      </p:cBhvr>
                                    </p:animEffect>
                                    <p:set>
                                      <p:cBhvr>
                                        <p:cTn id="73" dur="1" fill="hold">
                                          <p:stCondLst>
                                            <p:cond delay="1999"/>
                                          </p:stCondLst>
                                        </p:cTn>
                                        <p:tgtEl>
                                          <p:spTgt spid="3">
                                            <p:txEl>
                                              <p:pRg st="6" end="6"/>
                                            </p:txEl>
                                          </p:spTgt>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000"/>
                                        <p:tgtEl>
                                          <p:spTgt spid="3">
                                            <p:txEl>
                                              <p:pRg st="7" end="7"/>
                                            </p:txEl>
                                          </p:spTgt>
                                        </p:tgtEl>
                                      </p:cBhvr>
                                    </p:animEffect>
                                    <p:set>
                                      <p:cBhvr>
                                        <p:cTn id="76" dur="1" fill="hold">
                                          <p:stCondLst>
                                            <p:cond delay="1999"/>
                                          </p:stCondLst>
                                        </p:cTn>
                                        <p:tgtEl>
                                          <p:spTgt spid="3">
                                            <p:txEl>
                                              <p:pRg st="7" end="7"/>
                                            </p:txEl>
                                          </p:spTgt>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childTnLst>
                                </p:cTn>
                              </p:par>
                              <p:par>
                                <p:cTn id="83" presetID="42" presetClass="path" presetSubtype="0" accel="50000" decel="50000" fill="hold" nodeType="withEffect">
                                  <p:stCondLst>
                                    <p:cond delay="0"/>
                                  </p:stCondLst>
                                  <p:childTnLst>
                                    <p:animMotion origin="layout" path="M -0.00122 -0.00162 L -0.00122 0.09835 " pathEditMode="relative" rAng="0" ptsTypes="AA">
                                      <p:cBhvr>
                                        <p:cTn id="84" dur="2000" fill="hold"/>
                                        <p:tgtEl>
                                          <p:spTgt spid="6">
                                            <p:txEl>
                                              <p:pRg st="6" end="6"/>
                                            </p:txEl>
                                          </p:spTgt>
                                        </p:tgtEl>
                                        <p:attrNameLst>
                                          <p:attrName>ppt_x</p:attrName>
                                          <p:attrName>ppt_y</p:attrName>
                                        </p:attrNameLst>
                                      </p:cBhvr>
                                      <p:rCtr x="0" y="50"/>
                                    </p:animMotion>
                                  </p:childTnLst>
                                </p:cTn>
                              </p:par>
                              <p:par>
                                <p:cTn id="85" presetID="64" presetClass="path" presetSubtype="0" accel="50000" decel="50000" fill="hold" nodeType="withEffect">
                                  <p:stCondLst>
                                    <p:cond delay="0"/>
                                  </p:stCondLst>
                                  <p:childTnLst>
                                    <p:animMotion origin="layout" path="M 1.38778E-17 -0.00532 L 1.38778E-17 -0.08927 " pathEditMode="fixed" rAng="0" ptsTypes="AA">
                                      <p:cBhvr>
                                        <p:cTn id="86" dur="2000" fill="hold"/>
                                        <p:tgtEl>
                                          <p:spTgt spid="6">
                                            <p:txEl>
                                              <p:pRg st="5" end="5"/>
                                            </p:txEl>
                                          </p:spTgt>
                                        </p:tgtEl>
                                        <p:attrNameLst>
                                          <p:attrName>ppt_x</p:attrName>
                                          <p:attrName>ppt_y</p:attrName>
                                        </p:attrNameLst>
                                      </p:cBhvr>
                                      <p:rCtr x="0" y="-42"/>
                                    </p:animMotion>
                                  </p:childTnLst>
                                </p:cTn>
                              </p:par>
                              <p:par>
                                <p:cTn id="87" presetID="64" presetClass="path" presetSubtype="0" accel="50000" decel="50000" fill="hold" nodeType="withEffect">
                                  <p:stCondLst>
                                    <p:cond delay="0"/>
                                  </p:stCondLst>
                                  <p:childTnLst>
                                    <p:animMotion origin="layout" path="M 0 4.07407E-6 L 0 -0.28565 " pathEditMode="relative" rAng="0" ptsTypes="AA">
                                      <p:cBhvr>
                                        <p:cTn id="88" dur="2000" fill="hold"/>
                                        <p:tgtEl>
                                          <p:spTgt spid="6">
                                            <p:txEl>
                                              <p:pRg st="4" end="4"/>
                                            </p:txEl>
                                          </p:spTgt>
                                        </p:tgtEl>
                                        <p:attrNameLst>
                                          <p:attrName>ppt_x</p:attrName>
                                          <p:attrName>ppt_y</p:attrName>
                                        </p:attrNameLst>
                                      </p:cBhvr>
                                      <p:rCtr x="0" y="-143"/>
                                    </p:animMotion>
                                  </p:childTnLst>
                                </p:cTn>
                              </p:par>
                              <p:par>
                                <p:cTn id="89" presetID="10"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0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0" nodeType="clickEffect" nodePh="1">
                                  <p:stCondLst>
                                    <p:cond delay="0"/>
                                  </p:stCondLst>
                                  <p:endCondLst>
                                    <p:cond evt="begin" delay="0">
                                      <p:tn val="94"/>
                                    </p:cond>
                                  </p:endCondLst>
                                  <p:childTnLst>
                                    <p:set>
                                      <p:cBhvr>
                                        <p:cTn id="95" dur="1" fill="hold">
                                          <p:stCondLst>
                                            <p:cond delay="0"/>
                                          </p:stCondLst>
                                        </p:cTn>
                                        <p:tgtEl>
                                          <p:spTgt spid="2"/>
                                        </p:tgtEl>
                                        <p:attrNameLst>
                                          <p:attrName>style.visibility</p:attrName>
                                        </p:attrNameLst>
                                      </p:cBhvr>
                                      <p:to>
                                        <p:strVal val="hidden"/>
                                      </p:to>
                                    </p:set>
                                  </p:childTnLst>
                                </p:cTn>
                              </p:par>
                              <p:par>
                                <p:cTn id="96" presetID="2" presetClass="entr" presetSubtype="8"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2000" fill="hold"/>
                                        <p:tgtEl>
                                          <p:spTgt spid="9"/>
                                        </p:tgtEl>
                                        <p:attrNameLst>
                                          <p:attrName>ppt_x</p:attrName>
                                        </p:attrNameLst>
                                      </p:cBhvr>
                                      <p:tavLst>
                                        <p:tav tm="0">
                                          <p:val>
                                            <p:strVal val="0-#ppt_w/2"/>
                                          </p:val>
                                        </p:tav>
                                        <p:tav tm="100000">
                                          <p:val>
                                            <p:strVal val="#ppt_x"/>
                                          </p:val>
                                        </p:tav>
                                      </p:tavLst>
                                    </p:anim>
                                    <p:anim calcmode="lin" valueType="num">
                                      <p:cBhvr additive="base">
                                        <p:cTn id="99" dur="2000" fill="hold"/>
                                        <p:tgtEl>
                                          <p:spTgt spid="9"/>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3" grpId="2" build="allAtOnce"/>
      <p:bldP spid="6" grpId="0" build="allAtOnce"/>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162"/>
            <a:ext cx="8382000" cy="579438"/>
          </a:xfrm>
        </p:spPr>
        <p:txBody>
          <a:bodyPr>
            <a:noAutofit/>
          </a:bodyPr>
          <a:lstStyle/>
          <a:p>
            <a:r>
              <a:rPr lang="en-US" sz="4400" b="1" kern="1200" dirty="0" smtClean="0">
                <a:solidFill>
                  <a:srgbClr val="002060"/>
                </a:solidFill>
                <a:latin typeface="+mj-lt"/>
                <a:ea typeface="+mj-ea"/>
                <a:cs typeface="+mj-cs"/>
              </a:rPr>
              <a:t>QG costs (lowest </a:t>
            </a:r>
            <a:r>
              <a:rPr lang="en-US" sz="4400" b="1" kern="1200" dirty="0" smtClean="0">
                <a:solidFill>
                  <a:srgbClr val="002060"/>
                </a:solidFill>
                <a:latin typeface="+mj-lt"/>
                <a:ea typeface="+mj-ea"/>
                <a:cs typeface="+mj-cs"/>
                <a:sym typeface="Wingdings" pitchFamily="2" charset="2"/>
              </a:rPr>
              <a:t> highest)</a:t>
            </a:r>
            <a:endParaRPr lang="en-US" sz="4400" b="1" kern="1200" dirty="0" smtClean="0">
              <a:solidFill>
                <a:srgbClr val="002060"/>
              </a:solidFill>
              <a:latin typeface="+mj-lt"/>
              <a:ea typeface="+mj-ea"/>
              <a:cs typeface="+mj-cs"/>
            </a:endParaRPr>
          </a:p>
        </p:txBody>
      </p:sp>
      <p:graphicFrame>
        <p:nvGraphicFramePr>
          <p:cNvPr id="5" name="Entire table"/>
          <p:cNvGraphicFramePr>
            <a:graphicFrameLocks noGrp="1"/>
          </p:cNvGraphicFramePr>
          <p:nvPr>
            <p:ph idx="1"/>
          </p:nvPr>
        </p:nvGraphicFramePr>
        <p:xfrm>
          <a:off x="0" y="1066800"/>
          <a:ext cx="9144000" cy="5610505"/>
        </p:xfrm>
        <a:graphic>
          <a:graphicData uri="http://schemas.openxmlformats.org/drawingml/2006/table">
            <a:tbl>
              <a:tblPr firstRow="1" bandRow="1">
                <a:tableStyleId>{5C22544A-7EE6-4342-B048-85BDC9FD1C3A}</a:tableStyleId>
              </a:tblPr>
              <a:tblGrid>
                <a:gridCol w="1981200"/>
                <a:gridCol w="1066800"/>
                <a:gridCol w="1287517"/>
                <a:gridCol w="1497724"/>
                <a:gridCol w="1558159"/>
                <a:gridCol w="1752600"/>
              </a:tblGrid>
              <a:tr h="434812">
                <a:tc>
                  <a:txBody>
                    <a:bodyPr/>
                    <a:lstStyle/>
                    <a:p>
                      <a:endParaRPr lang="en-US" sz="2000" dirty="0"/>
                    </a:p>
                  </a:txBody>
                  <a:tcPr/>
                </a:tc>
                <a:tc>
                  <a:txBody>
                    <a:bodyPr/>
                    <a:lstStyle/>
                    <a:p>
                      <a:r>
                        <a:rPr lang="en-US" sz="2000" dirty="0" smtClean="0"/>
                        <a:t>None</a:t>
                      </a:r>
                      <a:endParaRPr lang="en-US" sz="2000" dirty="0"/>
                    </a:p>
                  </a:txBody>
                  <a:tcPr/>
                </a:tc>
                <a:tc>
                  <a:txBody>
                    <a:bodyPr/>
                    <a:lstStyle/>
                    <a:p>
                      <a:r>
                        <a:rPr lang="en-US" sz="2000" dirty="0" smtClean="0"/>
                        <a:t>Trivial</a:t>
                      </a:r>
                      <a:endParaRPr lang="en-US" sz="2000" dirty="0"/>
                    </a:p>
                  </a:txBody>
                  <a:tcPr/>
                </a:tc>
                <a:tc>
                  <a:txBody>
                    <a:bodyPr/>
                    <a:lstStyle/>
                    <a:p>
                      <a:r>
                        <a:rPr lang="en-US" sz="2000" dirty="0" smtClean="0"/>
                        <a:t>Simple</a:t>
                      </a:r>
                      <a:endParaRPr lang="en-US" sz="2000" dirty="0"/>
                    </a:p>
                  </a:txBody>
                  <a:tcPr/>
                </a:tc>
                <a:tc>
                  <a:txBody>
                    <a:bodyPr/>
                    <a:lstStyle/>
                    <a:p>
                      <a:r>
                        <a:rPr lang="en-US" sz="2000" dirty="0" smtClean="0"/>
                        <a:t>Complex</a:t>
                      </a:r>
                      <a:endParaRPr lang="en-US" sz="2000" dirty="0"/>
                    </a:p>
                  </a:txBody>
                  <a:tcPr/>
                </a:tc>
                <a:tc>
                  <a:txBody>
                    <a:bodyPr/>
                    <a:lstStyle/>
                    <a:p>
                      <a:r>
                        <a:rPr lang="en-US" sz="2000" dirty="0" smtClean="0"/>
                        <a:t>Manual</a:t>
                      </a:r>
                    </a:p>
                  </a:txBody>
                  <a:tcPr/>
                </a:tc>
              </a:tr>
              <a:tr h="723925">
                <a:tc>
                  <a:txBody>
                    <a:bodyPr/>
                    <a:lstStyle/>
                    <a:p>
                      <a:r>
                        <a:rPr lang="en-US" sz="2800" b="1" dirty="0" smtClean="0"/>
                        <a:t>Generation</a:t>
                      </a:r>
                      <a:endParaRPr lang="en-US" sz="2800" b="1" dirty="0"/>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r>
                        <a:rPr lang="en-US" sz="2000" dirty="0" smtClean="0"/>
                        <a:t>Question</a:t>
                      </a:r>
                    </a:p>
                  </a:txBody>
                  <a:tcPr marL="457200"/>
                </a:tc>
                <a:tc>
                  <a:txBody>
                    <a:bodyPr/>
                    <a:lstStyle/>
                    <a:p>
                      <a:endParaRPr lang="en-US" sz="2000" dirty="0"/>
                    </a:p>
                  </a:txBody>
                  <a:tcPr/>
                </a:tc>
                <a:tc>
                  <a:txBody>
                    <a:bodyPr/>
                    <a:lstStyle/>
                    <a:p>
                      <a:r>
                        <a:rPr lang="en-US" sz="2000" dirty="0" smtClean="0"/>
                        <a:t>Generic</a:t>
                      </a:r>
                      <a:endParaRPr lang="en-US" sz="2000" dirty="0"/>
                    </a:p>
                  </a:txBody>
                  <a:tcPr/>
                </a:tc>
                <a:tc>
                  <a:txBody>
                    <a:bodyPr/>
                    <a:lstStyle/>
                    <a:p>
                      <a:r>
                        <a:rPr lang="en-US" sz="2000" dirty="0" smtClean="0"/>
                        <a:t>Cloze</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34812">
                <a:tc>
                  <a:txBody>
                    <a:bodyPr/>
                    <a:lstStyle/>
                    <a:p>
                      <a:r>
                        <a:rPr lang="en-US" sz="2000" dirty="0" smtClean="0"/>
                        <a:t>Answer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Given</a:t>
                      </a:r>
                      <a:endParaRPr lang="en-US" sz="2000" dirty="0"/>
                    </a:p>
                  </a:txBody>
                  <a:tcPr/>
                </a:tc>
                <a:tc>
                  <a:txBody>
                    <a:bodyPr/>
                    <a:lstStyle/>
                    <a:p>
                      <a:r>
                        <a:rPr lang="en-US" sz="2000" dirty="0" smtClean="0"/>
                        <a:t>=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01696">
                <a:tc>
                  <a:txBody>
                    <a:bodyPr/>
                    <a:lstStyle/>
                    <a:p>
                      <a:r>
                        <a:rPr lang="en-US" sz="2000" dirty="0" smtClean="0"/>
                        <a:t>Distracter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From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r h="688591">
                <a:tc>
                  <a:txBody>
                    <a:bodyPr/>
                    <a:lstStyle/>
                    <a:p>
                      <a:r>
                        <a:rPr lang="en-US" sz="2800" b="1" dirty="0" smtClean="0"/>
                        <a:t>Modality</a:t>
                      </a:r>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c>
                  <a:txBody>
                    <a:bodyPr/>
                    <a:lstStyle/>
                    <a:p>
                      <a:endParaRPr lang="en-US" sz="2000" dirty="0"/>
                    </a:p>
                  </a:txBody>
                  <a:tcPr/>
                </a:tc>
                <a:tc>
                  <a:txBody>
                    <a:bodyPr/>
                    <a:lstStyle/>
                    <a:p>
                      <a:r>
                        <a:rPr lang="en-US" sz="2000" dirty="0" smtClean="0"/>
                        <a:t>Menu</a:t>
                      </a:r>
                      <a:endParaRPr lang="en-US" sz="2000" dirty="0"/>
                    </a:p>
                  </a:txBody>
                  <a:tcPr/>
                </a:tc>
                <a:tc>
                  <a:txBody>
                    <a:bodyPr/>
                    <a:lstStyle/>
                    <a:p>
                      <a:r>
                        <a:rPr lang="en-US" sz="2000" dirty="0" smtClean="0"/>
                        <a:t>Text</a:t>
                      </a:r>
                      <a:endParaRPr lang="en-US" sz="2000" dirty="0"/>
                    </a:p>
                  </a:txBody>
                  <a:tcPr/>
                </a:tc>
                <a:tc>
                  <a:txBody>
                    <a:bodyPr/>
                    <a:lstStyle/>
                    <a:p>
                      <a:r>
                        <a:rPr lang="en-US" sz="2000" dirty="0" smtClean="0"/>
                        <a:t>TTS, visual</a:t>
                      </a:r>
                      <a:endParaRPr lang="en-US" sz="2000" dirty="0"/>
                    </a:p>
                  </a:txBody>
                  <a:tcPr/>
                </a:tc>
                <a:tc>
                  <a:txBody>
                    <a:bodyPr/>
                    <a:lstStyle/>
                    <a:p>
                      <a:r>
                        <a:rPr lang="en-US" sz="2000" dirty="0" smtClean="0"/>
                        <a:t>Prerecorded</a:t>
                      </a:r>
                      <a:endParaRPr lang="en-US" sz="2000" dirty="0"/>
                    </a:p>
                  </a:txBody>
                  <a:tcPr/>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c>
                  <a:txBody>
                    <a:bodyPr/>
                    <a:lstStyle/>
                    <a:p>
                      <a:r>
                        <a:rPr lang="en-US" sz="2000" dirty="0" smtClean="0"/>
                        <a:t>None</a:t>
                      </a:r>
                      <a:endParaRPr lang="en-US" sz="2000" dirty="0"/>
                    </a:p>
                  </a:txBody>
                  <a:tcPr/>
                </a:tc>
                <a:tc>
                  <a:txBody>
                    <a:bodyPr/>
                    <a:lstStyle/>
                    <a:p>
                      <a:r>
                        <a:rPr lang="en-US" sz="2000" dirty="0" smtClean="0"/>
                        <a:t>Click</a:t>
                      </a:r>
                      <a:endParaRPr lang="en-US" sz="2000" dirty="0"/>
                    </a:p>
                  </a:txBody>
                  <a:tcPr/>
                </a:tc>
                <a:tc>
                  <a:txBody>
                    <a:bodyPr/>
                    <a:lstStyle/>
                    <a:p>
                      <a:r>
                        <a:rPr lang="en-US" sz="2000" dirty="0" smtClean="0"/>
                        <a:t>Keyboard</a:t>
                      </a:r>
                      <a:endParaRPr lang="en-US" sz="2000" dirty="0"/>
                    </a:p>
                  </a:txBody>
                  <a:tcPr/>
                </a:tc>
                <a:tc>
                  <a:txBody>
                    <a:bodyPr/>
                    <a:lstStyle/>
                    <a:p>
                      <a:r>
                        <a:rPr lang="en-US" sz="2000" dirty="0" smtClean="0"/>
                        <a:t>ASR, gesture</a:t>
                      </a:r>
                      <a:endParaRPr lang="en-US" sz="2000" dirty="0"/>
                    </a:p>
                  </a:txBody>
                  <a:tcPr/>
                </a:tc>
                <a:tc>
                  <a:txBody>
                    <a:bodyPr/>
                    <a:lstStyle/>
                    <a:p>
                      <a:r>
                        <a:rPr lang="en-US" sz="2000" dirty="0" smtClean="0"/>
                        <a:t>Transcribed</a:t>
                      </a:r>
                    </a:p>
                  </a:txBody>
                  <a:tcPr/>
                </a:tc>
              </a:tr>
              <a:tr h="695243">
                <a:tc>
                  <a:txBody>
                    <a:bodyPr/>
                    <a:lstStyle/>
                    <a:p>
                      <a:r>
                        <a:rPr lang="en-US" sz="2800" b="1" kern="1200" dirty="0" smtClean="0">
                          <a:solidFill>
                            <a:schemeClr val="dk1"/>
                          </a:solidFill>
                          <a:latin typeface="+mn-lt"/>
                          <a:ea typeface="+mn-ea"/>
                          <a:cs typeface="+mn-cs"/>
                        </a:rPr>
                        <a:t>Assessment</a:t>
                      </a:r>
                    </a:p>
                  </a:txBody>
                  <a:tcPr anchor="ctr"/>
                </a:tc>
                <a:tc>
                  <a:txBody>
                    <a:bodyPr/>
                    <a:lstStyle/>
                    <a:p>
                      <a:endParaRPr lang="en-US" sz="2000" dirty="0"/>
                    </a:p>
                  </a:txBody>
                  <a:tcPr/>
                </a:tc>
                <a:tc>
                  <a:txBody>
                    <a:bodyPr/>
                    <a:lstStyle/>
                    <a:p>
                      <a:endParaRPr lang="en-US" sz="2000" dirty="0" smtClean="0"/>
                    </a:p>
                  </a:txBody>
                  <a:tcPr/>
                </a:tc>
                <a:tc>
                  <a:txBody>
                    <a:bodyPr/>
                    <a:lstStyle/>
                    <a:p>
                      <a:endParaRPr lang="en-US" sz="2000" dirty="0"/>
                    </a:p>
                  </a:txBody>
                  <a:tcPr/>
                </a:tc>
                <a:tc>
                  <a:txBody>
                    <a:bodyPr/>
                    <a:lstStyle/>
                    <a:p>
                      <a:endParaRPr lang="en-US" sz="2000"/>
                    </a:p>
                  </a:txBody>
                  <a:tcPr/>
                </a:tc>
                <a:tc>
                  <a:txBody>
                    <a:bodyPr/>
                    <a:lstStyle/>
                    <a:p>
                      <a:endParaRPr lang="en-US" sz="200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c>
                  <a:txBody>
                    <a:bodyPr/>
                    <a:lstStyle/>
                    <a:p>
                      <a:r>
                        <a:rPr lang="en-US" sz="2000" dirty="0" smtClean="0"/>
                        <a:t>None</a:t>
                      </a:r>
                      <a:endParaRPr lang="en-US" sz="2000" dirty="0"/>
                    </a:p>
                  </a:txBody>
                  <a:tcPr/>
                </a:tc>
                <a:tc>
                  <a:txBody>
                    <a:bodyPr/>
                    <a:lstStyle/>
                    <a:p>
                      <a:r>
                        <a:rPr lang="en-US" sz="2000" dirty="0" smtClean="0"/>
                        <a:t>M/C</a:t>
                      </a:r>
                      <a:endParaRPr lang="en-US" sz="2000" dirty="0"/>
                    </a:p>
                  </a:txBody>
                  <a:tcPr/>
                </a:tc>
                <a:tc>
                  <a:txBody>
                    <a:bodyPr/>
                    <a:lstStyle/>
                    <a:p>
                      <a:r>
                        <a:rPr lang="en-US" sz="2000" dirty="0" smtClean="0"/>
                        <a:t>= 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Manual</a:t>
                      </a:r>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answer</a:t>
                      </a:r>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bl>
          </a:graphicData>
        </a:graphic>
      </p:graphicFrame>
      <p:sp>
        <p:nvSpPr>
          <p:cNvPr id="6" name="Subtitle(s)"/>
          <p:cNvSpPr>
            <a:spLocks noGrp="1"/>
          </p:cNvSpPr>
          <p:nvPr>
            <p:ph type="body" idx="4294967295"/>
          </p:nvPr>
        </p:nvSpPr>
        <p:spPr>
          <a:xfrm>
            <a:off x="0" y="685800"/>
            <a:ext cx="9144000" cy="457199"/>
          </a:xfrm>
          <a:noFill/>
        </p:spPr>
        <p:txBody>
          <a:bodyPr numCol="3">
            <a:normAutofit fontScale="92500" lnSpcReduction="10000"/>
          </a:bodyPr>
          <a:lstStyle/>
          <a:p>
            <a:pPr marL="514350" indent="-514350" algn="ctr">
              <a:buFont typeface="+mj-lt"/>
              <a:buNone/>
            </a:pPr>
            <a:endParaRPr lang="en-US" sz="2800" b="1" baseline="0" dirty="0" smtClean="0">
              <a:solidFill>
                <a:srgbClr val="00B050"/>
              </a:solidFill>
            </a:endParaRPr>
          </a:p>
        </p:txBody>
      </p:sp>
      <p:sp>
        <p:nvSpPr>
          <p:cNvPr id="16" name="Generic cloze feedback"/>
          <p:cNvSpPr/>
          <p:nvPr/>
        </p:nvSpPr>
        <p:spPr>
          <a:xfrm>
            <a:off x="4419600" y="6553200"/>
            <a:ext cx="7620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 wh- feedback"/>
          <p:cNvSpPr/>
          <p:nvPr/>
        </p:nvSpPr>
        <p:spPr>
          <a:xfrm>
            <a:off x="2057400" y="6555388"/>
            <a:ext cx="6096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5" name="M/C cloze scoring"/>
          <p:cNvSpPr/>
          <p:nvPr/>
        </p:nvSpPr>
        <p:spPr>
          <a:xfrm>
            <a:off x="3124200" y="6126481"/>
            <a:ext cx="533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o wh- scoring"/>
          <p:cNvSpPr/>
          <p:nvPr/>
        </p:nvSpPr>
        <p:spPr>
          <a:xfrm>
            <a:off x="2057400" y="6143907"/>
            <a:ext cx="6096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4" name="Cloze click"/>
          <p:cNvSpPr/>
          <p:nvPr/>
        </p:nvSpPr>
        <p:spPr>
          <a:xfrm>
            <a:off x="3154680" y="4953000"/>
            <a:ext cx="54864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erecorded cloze"/>
          <p:cNvSpPr/>
          <p:nvPr/>
        </p:nvSpPr>
        <p:spPr>
          <a:xfrm>
            <a:off x="7467600" y="4495800"/>
            <a:ext cx="1295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ze  menu"/>
          <p:cNvSpPr/>
          <p:nvPr/>
        </p:nvSpPr>
        <p:spPr>
          <a:xfrm>
            <a:off x="3124200" y="4526280"/>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ze distracter"/>
          <p:cNvSpPr/>
          <p:nvPr/>
        </p:nvSpPr>
        <p:spPr>
          <a:xfrm>
            <a:off x="4419600" y="3415948"/>
            <a:ext cx="1066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cripted wh- answer"/>
          <p:cNvSpPr/>
          <p:nvPr/>
        </p:nvSpPr>
        <p:spPr>
          <a:xfrm>
            <a:off x="7467600" y="2973987"/>
            <a:ext cx="9144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 name="Cloze answer = text"/>
          <p:cNvSpPr/>
          <p:nvPr/>
        </p:nvSpPr>
        <p:spPr>
          <a:xfrm>
            <a:off x="4419600" y="2996847"/>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ze question"/>
          <p:cNvSpPr/>
          <p:nvPr/>
        </p:nvSpPr>
        <p:spPr>
          <a:xfrm>
            <a:off x="4419600" y="2562507"/>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eneric wh- question"/>
          <p:cNvSpPr/>
          <p:nvPr/>
        </p:nvSpPr>
        <p:spPr>
          <a:xfrm>
            <a:off x="3124200" y="2591894"/>
            <a:ext cx="8382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4" name="wh- menu"/>
          <p:cNvSpPr/>
          <p:nvPr/>
        </p:nvSpPr>
        <p:spPr>
          <a:xfrm>
            <a:off x="3124200" y="4526280"/>
            <a:ext cx="6096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5" name="sentences menu"/>
          <p:cNvSpPr/>
          <p:nvPr/>
        </p:nvSpPr>
        <p:spPr>
          <a:xfrm>
            <a:off x="3124200" y="4526280"/>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6" name="Prerecorded wh-"/>
          <p:cNvSpPr/>
          <p:nvPr/>
        </p:nvSpPr>
        <p:spPr>
          <a:xfrm>
            <a:off x="7467600" y="4495800"/>
            <a:ext cx="12954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7" name="Prerecorded sentences"/>
          <p:cNvSpPr/>
          <p:nvPr/>
        </p:nvSpPr>
        <p:spPr>
          <a:xfrm>
            <a:off x="7467600" y="4495800"/>
            <a:ext cx="1295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8" name="click wh-"/>
          <p:cNvSpPr/>
          <p:nvPr/>
        </p:nvSpPr>
        <p:spPr>
          <a:xfrm>
            <a:off x="3124200" y="4953000"/>
            <a:ext cx="6096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9" name="click sentence"/>
          <p:cNvSpPr/>
          <p:nvPr/>
        </p:nvSpPr>
        <p:spPr>
          <a:xfrm>
            <a:off x="3124200" y="4953000"/>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0" name="Generic which comes next"/>
          <p:cNvSpPr/>
          <p:nvPr/>
        </p:nvSpPr>
        <p:spPr>
          <a:xfrm>
            <a:off x="3124200" y="2591894"/>
            <a:ext cx="8382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1" name="prediction answer = text"/>
          <p:cNvSpPr/>
          <p:nvPr/>
        </p:nvSpPr>
        <p:spPr>
          <a:xfrm>
            <a:off x="4419600" y="2996847"/>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2" name="prediction distracter"/>
          <p:cNvSpPr/>
          <p:nvPr/>
        </p:nvSpPr>
        <p:spPr>
          <a:xfrm>
            <a:off x="4419600" y="3415948"/>
            <a:ext cx="10668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3" name="M/C prediction scoring"/>
          <p:cNvSpPr/>
          <p:nvPr/>
        </p:nvSpPr>
        <p:spPr>
          <a:xfrm>
            <a:off x="3124200" y="6126481"/>
            <a:ext cx="533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4" name="Generic prediction feedback"/>
          <p:cNvSpPr/>
          <p:nvPr/>
        </p:nvSpPr>
        <p:spPr>
          <a:xfrm>
            <a:off x="4419600" y="6553200"/>
            <a:ext cx="76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5" name="Title 1"/>
          <p:cNvSpPr txBox="1">
            <a:spLocks/>
          </p:cNvSpPr>
          <p:nvPr/>
        </p:nvSpPr>
        <p:spPr>
          <a:xfrm>
            <a:off x="2819400" y="564357"/>
            <a:ext cx="3505200" cy="487362"/>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00B050"/>
                </a:solidFill>
                <a:effectLst/>
                <a:uLnTx/>
                <a:uFillTx/>
                <a:latin typeface="+mj-lt"/>
                <a:ea typeface="+mj-ea"/>
                <a:cs typeface="+mj-cs"/>
              </a:rPr>
              <a:t>1. M/C cloze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6" name="Title 1"/>
          <p:cNvSpPr txBox="1">
            <a:spLocks/>
          </p:cNvSpPr>
          <p:nvPr/>
        </p:nvSpPr>
        <p:spPr>
          <a:xfrm>
            <a:off x="2590800" y="488157"/>
            <a:ext cx="3962400" cy="639762"/>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7030A0"/>
                </a:solidFill>
                <a:effectLst/>
                <a:uLnTx/>
                <a:uFillTx/>
                <a:latin typeface="+mj-lt"/>
                <a:ea typeface="+mj-ea"/>
                <a:cs typeface="+mj-cs"/>
              </a:rPr>
              <a:t>2a. Generic </a:t>
            </a:r>
            <a:r>
              <a:rPr kumimoji="0" lang="en-US" sz="4400" b="1" i="1" u="none" strike="noStrike" kern="1200" cap="none" spc="0" normalizeH="0" baseline="0" noProof="0" dirty="0" err="1" smtClean="0">
                <a:ln>
                  <a:noFill/>
                </a:ln>
                <a:solidFill>
                  <a:srgbClr val="7030A0"/>
                </a:solidFill>
                <a:effectLst/>
                <a:uLnTx/>
                <a:uFillTx/>
                <a:latin typeface="+mj-lt"/>
                <a:ea typeface="+mj-ea"/>
                <a:cs typeface="+mj-cs"/>
              </a:rPr>
              <a:t>Wh</a:t>
            </a:r>
            <a:r>
              <a:rPr kumimoji="0" lang="en-US" sz="4400" b="1" i="1" u="none" strike="noStrike" kern="1200" cap="none" spc="0" normalizeH="0" baseline="0" noProof="0" dirty="0" smtClean="0">
                <a:ln>
                  <a:noFill/>
                </a:ln>
                <a:solidFill>
                  <a:srgbClr val="7030A0"/>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7" name="Title 1"/>
          <p:cNvSpPr txBox="1">
            <a:spLocks/>
          </p:cNvSpPr>
          <p:nvPr/>
        </p:nvSpPr>
        <p:spPr>
          <a:xfrm>
            <a:off x="1409700" y="480219"/>
            <a:ext cx="6324600" cy="655638"/>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2b. Sentence prediction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Title 1"/>
          <p:cNvSpPr txBox="1">
            <a:spLocks/>
          </p:cNvSpPr>
          <p:nvPr/>
        </p:nvSpPr>
        <p:spPr>
          <a:xfrm>
            <a:off x="1562100" y="487362"/>
            <a:ext cx="6324600" cy="655638"/>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00B0F0"/>
                </a:solidFill>
                <a:effectLst/>
                <a:uLnTx/>
                <a:uFillTx/>
                <a:latin typeface="+mj-lt"/>
                <a:ea typeface="+mj-ea"/>
                <a:cs typeface="+mj-cs"/>
              </a:rPr>
              <a:t>7. Vocabulary</a:t>
            </a:r>
            <a:r>
              <a:rPr kumimoji="0" lang="en-US" sz="4400" b="1" i="0" u="none" strike="noStrike" kern="1200" cap="none" spc="0" normalizeH="0" noProof="0" dirty="0" smtClean="0">
                <a:ln>
                  <a:noFill/>
                </a:ln>
                <a:solidFill>
                  <a:srgbClr val="00B0F0"/>
                </a:solidFill>
                <a:effectLst/>
                <a:uLnTx/>
                <a:uFillTx/>
                <a:latin typeface="+mj-lt"/>
                <a:ea typeface="+mj-ea"/>
                <a:cs typeface="+mj-cs"/>
              </a:rPr>
              <a:t> reminders</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sp>
        <p:nvSpPr>
          <p:cNvPr id="33" name="Cloze question"/>
          <p:cNvSpPr/>
          <p:nvPr/>
        </p:nvSpPr>
        <p:spPr>
          <a:xfrm>
            <a:off x="4419600" y="25450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ze question"/>
          <p:cNvSpPr/>
          <p:nvPr/>
        </p:nvSpPr>
        <p:spPr>
          <a:xfrm>
            <a:off x="5943600" y="3429000"/>
            <a:ext cx="381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rediction answer = text"/>
          <p:cNvSpPr/>
          <p:nvPr/>
        </p:nvSpPr>
        <p:spPr>
          <a:xfrm>
            <a:off x="4419600" y="30022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0" name="sentences menu"/>
          <p:cNvSpPr/>
          <p:nvPr/>
        </p:nvSpPr>
        <p:spPr>
          <a:xfrm>
            <a:off x="3124200" y="45262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1" name="click sentence"/>
          <p:cNvSpPr/>
          <p:nvPr/>
        </p:nvSpPr>
        <p:spPr>
          <a:xfrm>
            <a:off x="3124200" y="495300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2" name="M/C prediction scoring"/>
          <p:cNvSpPr/>
          <p:nvPr/>
        </p:nvSpPr>
        <p:spPr>
          <a:xfrm>
            <a:off x="3124200" y="6126481"/>
            <a:ext cx="5334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3" name="Generic prediction feedback"/>
          <p:cNvSpPr/>
          <p:nvPr/>
        </p:nvSpPr>
        <p:spPr>
          <a:xfrm>
            <a:off x="4419600" y="6553200"/>
            <a:ext cx="762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5" name="Footer Placeholder 54"/>
          <p:cNvSpPr>
            <a:spLocks noGrp="1"/>
          </p:cNvSpPr>
          <p:nvPr>
            <p:ph type="ftr" sz="quarter" idx="11"/>
          </p:nvPr>
        </p:nvSpPr>
        <p:spPr/>
        <p:txBody>
          <a:bodyPr/>
          <a:lstStyle/>
          <a:p>
            <a:r>
              <a:rPr lang="en-US" smtClean="0"/>
              <a:t>Jack Mostow keynote</a:t>
            </a:r>
            <a:endParaRPr lang="en-US"/>
          </a:p>
        </p:txBody>
      </p:sp>
      <p:sp>
        <p:nvSpPr>
          <p:cNvPr id="56" name="Date Placeholder 55"/>
          <p:cNvSpPr>
            <a:spLocks noGrp="1"/>
          </p:cNvSpPr>
          <p:nvPr>
            <p:ph type="dt" sz="half" idx="10"/>
          </p:nvPr>
        </p:nvSpPr>
        <p:spPr/>
        <p:txBody>
          <a:bodyPr/>
          <a:lstStyle/>
          <a:p>
            <a:r>
              <a:rPr lang="en-US" smtClean="0"/>
              <a:t>11/5/11</a:t>
            </a:r>
            <a:endParaRPr lang="en-US"/>
          </a:p>
        </p:txBody>
      </p:sp>
      <p:sp>
        <p:nvSpPr>
          <p:cNvPr id="57" name="Slide Number Placeholder 56"/>
          <p:cNvSpPr>
            <a:spLocks noGrp="1"/>
          </p:cNvSpPr>
          <p:nvPr>
            <p:ph type="sldNum" sz="quarter" idx="12"/>
          </p:nvPr>
        </p:nvSpPr>
        <p:spPr/>
        <p:txBody>
          <a:bodyPr/>
          <a:lstStyle/>
          <a:p>
            <a:fld id="{25EE983D-F55F-4A4B-AD56-769414CD0A5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45"/>
                                        </p:tgtEl>
                                      </p:cBhvr>
                                    </p:animEffect>
                                    <p:set>
                                      <p:cBhvr>
                                        <p:cTn id="36" dur="1" fill="hold">
                                          <p:stCondLst>
                                            <p:cond delay="1999"/>
                                          </p:stCondLst>
                                        </p:cTn>
                                        <p:tgtEl>
                                          <p:spTgt spid="4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2"/>
                                        </p:tgtEl>
                                      </p:cBhvr>
                                    </p:animEffect>
                                    <p:set>
                                      <p:cBhvr>
                                        <p:cTn id="48" dur="1" fill="hold">
                                          <p:stCondLst>
                                            <p:cond delay="19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1"/>
                                        </p:tgtEl>
                                      </p:cBhvr>
                                    </p:animEffect>
                                    <p:set>
                                      <p:cBhvr>
                                        <p:cTn id="51" dur="1" fill="hold">
                                          <p:stCondLst>
                                            <p:cond delay="19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2000"/>
                                        <p:tgtEl>
                                          <p:spTgt spid="15"/>
                                        </p:tgtEl>
                                      </p:cBhvr>
                                    </p:animEffect>
                                    <p:set>
                                      <p:cBhvr>
                                        <p:cTn id="57" dur="1" fill="hold">
                                          <p:stCondLst>
                                            <p:cond delay="1999"/>
                                          </p:stCondLst>
                                        </p:cTn>
                                        <p:tgtEl>
                                          <p:spTgt spid="1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16"/>
                                        </p:tgtEl>
                                      </p:cBhvr>
                                    </p:animEffect>
                                    <p:set>
                                      <p:cBhvr>
                                        <p:cTn id="60" dur="1" fill="hold">
                                          <p:stCondLst>
                                            <p:cond delay="1999"/>
                                          </p:stCondLst>
                                        </p:cTn>
                                        <p:tgtEl>
                                          <p:spTgt spid="16"/>
                                        </p:tgtEl>
                                        <p:attrNameLst>
                                          <p:attrName>style.visibility</p:attrName>
                                        </p:attrNameLst>
                                      </p:cBhvr>
                                      <p:to>
                                        <p:strVal val="hidden"/>
                                      </p:to>
                                    </p:se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2000"/>
                                        <p:tgtEl>
                                          <p:spTgt spid="46"/>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0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20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00"/>
                                        <p:tgtEl>
                                          <p:spTgt spid="3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20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0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2000"/>
                                        <p:tgtEl>
                                          <p:spTgt spid="46"/>
                                        </p:tgtEl>
                                      </p:cBhvr>
                                    </p:animEffect>
                                    <p:set>
                                      <p:cBhvr>
                                        <p:cTn id="90" dur="1" fill="hold">
                                          <p:stCondLst>
                                            <p:cond delay="1999"/>
                                          </p:stCondLst>
                                        </p:cTn>
                                        <p:tgtEl>
                                          <p:spTgt spid="46"/>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2000"/>
                                        <p:tgtEl>
                                          <p:spTgt spid="25"/>
                                        </p:tgtEl>
                                      </p:cBhvr>
                                    </p:animEffect>
                                    <p:set>
                                      <p:cBhvr>
                                        <p:cTn id="93" dur="1" fill="hold">
                                          <p:stCondLst>
                                            <p:cond delay="1999"/>
                                          </p:stCondLst>
                                        </p:cTn>
                                        <p:tgtEl>
                                          <p:spTgt spid="25"/>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2000"/>
                                        <p:tgtEl>
                                          <p:spTgt spid="26"/>
                                        </p:tgtEl>
                                      </p:cBhvr>
                                    </p:animEffect>
                                    <p:set>
                                      <p:cBhvr>
                                        <p:cTn id="96" dur="1" fill="hold">
                                          <p:stCondLst>
                                            <p:cond delay="1999"/>
                                          </p:stCondLst>
                                        </p:cTn>
                                        <p:tgtEl>
                                          <p:spTgt spid="26"/>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2000"/>
                                        <p:tgtEl>
                                          <p:spTgt spid="34"/>
                                        </p:tgtEl>
                                      </p:cBhvr>
                                    </p:animEffect>
                                    <p:set>
                                      <p:cBhvr>
                                        <p:cTn id="99" dur="1" fill="hold">
                                          <p:stCondLst>
                                            <p:cond delay="1999"/>
                                          </p:stCondLst>
                                        </p:cTn>
                                        <p:tgtEl>
                                          <p:spTgt spid="3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2000"/>
                                        <p:tgtEl>
                                          <p:spTgt spid="36"/>
                                        </p:tgtEl>
                                      </p:cBhvr>
                                    </p:animEffect>
                                    <p:set>
                                      <p:cBhvr>
                                        <p:cTn id="102" dur="1" fill="hold">
                                          <p:stCondLst>
                                            <p:cond delay="1999"/>
                                          </p:stCondLst>
                                        </p:cTn>
                                        <p:tgtEl>
                                          <p:spTgt spid="3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2000"/>
                                        <p:tgtEl>
                                          <p:spTgt spid="38"/>
                                        </p:tgtEl>
                                      </p:cBhvr>
                                    </p:animEffect>
                                    <p:set>
                                      <p:cBhvr>
                                        <p:cTn id="105" dur="1" fill="hold">
                                          <p:stCondLst>
                                            <p:cond delay="1999"/>
                                          </p:stCondLst>
                                        </p:cTn>
                                        <p:tgtEl>
                                          <p:spTgt spid="38"/>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2000"/>
                                        <p:tgtEl>
                                          <p:spTgt spid="29"/>
                                        </p:tgtEl>
                                      </p:cBhvr>
                                    </p:animEffect>
                                    <p:set>
                                      <p:cBhvr>
                                        <p:cTn id="108" dur="1" fill="hold">
                                          <p:stCondLst>
                                            <p:cond delay="1999"/>
                                          </p:stCondLst>
                                        </p:cTn>
                                        <p:tgtEl>
                                          <p:spTgt spid="2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2000"/>
                                        <p:tgtEl>
                                          <p:spTgt spid="31"/>
                                        </p:tgtEl>
                                      </p:cBhvr>
                                    </p:animEffect>
                                    <p:set>
                                      <p:cBhvr>
                                        <p:cTn id="111" dur="1" fill="hold">
                                          <p:stCondLst>
                                            <p:cond delay="1999"/>
                                          </p:stCondLst>
                                        </p:cTn>
                                        <p:tgtEl>
                                          <p:spTgt spid="31"/>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2000"/>
                                        <p:tgtEl>
                                          <p:spTgt spid="4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2000"/>
                                        <p:tgtEl>
                                          <p:spTgt spid="4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2000"/>
                                        <p:tgtEl>
                                          <p:spTgt spid="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2000"/>
                                        <p:tgtEl>
                                          <p:spTgt spid="4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20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2000"/>
                                        <p:tgtEl>
                                          <p:spTgt spid="3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2000"/>
                                        <p:tgtEl>
                                          <p:spTgt spid="39"/>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2000"/>
                                        <p:tgtEl>
                                          <p:spTgt spid="43"/>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20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2000"/>
                                        <p:tgtEl>
                                          <p:spTgt spid="47"/>
                                        </p:tgtEl>
                                      </p:cBhvr>
                                    </p:animEffect>
                                    <p:set>
                                      <p:cBhvr>
                                        <p:cTn id="144" dur="1" fill="hold">
                                          <p:stCondLst>
                                            <p:cond delay="1999"/>
                                          </p:stCondLst>
                                        </p:cTn>
                                        <p:tgtEl>
                                          <p:spTgt spid="4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40"/>
                                        </p:tgtEl>
                                      </p:cBhvr>
                                    </p:animEffect>
                                    <p:set>
                                      <p:cBhvr>
                                        <p:cTn id="147" dur="1" fill="hold">
                                          <p:stCondLst>
                                            <p:cond delay="1999"/>
                                          </p:stCondLst>
                                        </p:cTn>
                                        <p:tgtEl>
                                          <p:spTgt spid="4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41"/>
                                        </p:tgtEl>
                                      </p:cBhvr>
                                    </p:animEffect>
                                    <p:set>
                                      <p:cBhvr>
                                        <p:cTn id="150" dur="1" fill="hold">
                                          <p:stCondLst>
                                            <p:cond delay="1999"/>
                                          </p:stCondLst>
                                        </p:cTn>
                                        <p:tgtEl>
                                          <p:spTgt spid="41"/>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42"/>
                                        </p:tgtEl>
                                      </p:cBhvr>
                                    </p:animEffect>
                                    <p:set>
                                      <p:cBhvr>
                                        <p:cTn id="153" dur="1" fill="hold">
                                          <p:stCondLst>
                                            <p:cond delay="1999"/>
                                          </p:stCondLst>
                                        </p:cTn>
                                        <p:tgtEl>
                                          <p:spTgt spid="42"/>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35"/>
                                        </p:tgtEl>
                                      </p:cBhvr>
                                    </p:animEffect>
                                    <p:set>
                                      <p:cBhvr>
                                        <p:cTn id="156" dur="1" fill="hold">
                                          <p:stCondLst>
                                            <p:cond delay="1999"/>
                                          </p:stCondLst>
                                        </p:cTn>
                                        <p:tgtEl>
                                          <p:spTgt spid="35"/>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37"/>
                                        </p:tgtEl>
                                      </p:cBhvr>
                                    </p:animEffect>
                                    <p:set>
                                      <p:cBhvr>
                                        <p:cTn id="159" dur="1" fill="hold">
                                          <p:stCondLst>
                                            <p:cond delay="1999"/>
                                          </p:stCondLst>
                                        </p:cTn>
                                        <p:tgtEl>
                                          <p:spTgt spid="37"/>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39"/>
                                        </p:tgtEl>
                                      </p:cBhvr>
                                    </p:animEffect>
                                    <p:set>
                                      <p:cBhvr>
                                        <p:cTn id="162" dur="1" fill="hold">
                                          <p:stCondLst>
                                            <p:cond delay="1999"/>
                                          </p:stCondLst>
                                        </p:cTn>
                                        <p:tgtEl>
                                          <p:spTgt spid="39"/>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43"/>
                                        </p:tgtEl>
                                      </p:cBhvr>
                                    </p:animEffect>
                                    <p:set>
                                      <p:cBhvr>
                                        <p:cTn id="165" dur="1" fill="hold">
                                          <p:stCondLst>
                                            <p:cond delay="1999"/>
                                          </p:stCondLst>
                                        </p:cTn>
                                        <p:tgtEl>
                                          <p:spTgt spid="43"/>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2000"/>
                                        <p:tgtEl>
                                          <p:spTgt spid="44"/>
                                        </p:tgtEl>
                                      </p:cBhvr>
                                    </p:animEffect>
                                    <p:set>
                                      <p:cBhvr>
                                        <p:cTn id="168" dur="1" fill="hold">
                                          <p:stCondLst>
                                            <p:cond delay="1999"/>
                                          </p:stCondLst>
                                        </p:cTn>
                                        <p:tgtEl>
                                          <p:spTgt spid="44"/>
                                        </p:tgtEl>
                                        <p:attrNameLst>
                                          <p:attrName>style.visibility</p:attrName>
                                        </p:attrNameLst>
                                      </p:cBhvr>
                                      <p:to>
                                        <p:strVal val="hidden"/>
                                      </p:to>
                                    </p:set>
                                  </p:childTnLst>
                                </p:cTn>
                              </p:par>
                            </p:childTnLst>
                          </p:cTn>
                        </p:par>
                        <p:par>
                          <p:cTn id="169" fill="hold">
                            <p:stCondLst>
                              <p:cond delay="2000"/>
                            </p:stCondLst>
                            <p:childTnLst>
                              <p:par>
                                <p:cTn id="170" presetID="10" presetClass="entr" presetSubtype="0" fill="hold" grpId="0" nodeType="after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fade">
                                      <p:cBhvr>
                                        <p:cTn id="172" dur="2000"/>
                                        <p:tgtEl>
                                          <p:spTgt spid="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fade">
                                      <p:cBhvr>
                                        <p:cTn id="175" dur="2000"/>
                                        <p:tgtEl>
                                          <p:spTgt spid="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fade">
                                      <p:cBhvr>
                                        <p:cTn id="178" dur="2000"/>
                                        <p:tgtEl>
                                          <p:spTgt spid="4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2000"/>
                                        <p:tgtEl>
                                          <p:spTgt spid="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0"/>
                                        </p:tgtEl>
                                        <p:attrNameLst>
                                          <p:attrName>style.visibility</p:attrName>
                                        </p:attrNameLst>
                                      </p:cBhvr>
                                      <p:to>
                                        <p:strVal val="visible"/>
                                      </p:to>
                                    </p:set>
                                    <p:animEffect transition="in" filter="fade">
                                      <p:cBhvr>
                                        <p:cTn id="184" dur="2000"/>
                                        <p:tgtEl>
                                          <p:spTgt spid="5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fade">
                                      <p:cBhvr>
                                        <p:cTn id="187" dur="2000"/>
                                        <p:tgtEl>
                                          <p:spTgt spid="51"/>
                                        </p:tgtEl>
                                      </p:cBhvr>
                                    </p:animEffect>
                                  </p:childTnLst>
                                </p:cTn>
                              </p:par>
                              <p:par>
                                <p:cTn id="188" presetID="10" presetClass="entr" presetSubtype="0" fill="hold" grpId="1"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fade">
                                      <p:cBhvr>
                                        <p:cTn id="190" dur="2000"/>
                                        <p:tgtEl>
                                          <p:spTgt spid="52"/>
                                        </p:tgtEl>
                                      </p:cBhvr>
                                    </p:animEffect>
                                  </p:childTnLst>
                                </p:cTn>
                              </p:par>
                              <p:par>
                                <p:cTn id="191" presetID="10" presetClass="entr" presetSubtype="0" fill="hold" grpId="1" nodeType="with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2000"/>
                                        <p:tgtEl>
                                          <p:spTgt spid="53"/>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1" nodeType="clickEffect">
                                  <p:stCondLst>
                                    <p:cond delay="0"/>
                                  </p:stCondLst>
                                  <p:childTnLst>
                                    <p:animEffect transition="out" filter="fade">
                                      <p:cBhvr>
                                        <p:cTn id="197" dur="2000"/>
                                        <p:tgtEl>
                                          <p:spTgt spid="32"/>
                                        </p:tgtEl>
                                      </p:cBhvr>
                                    </p:animEffect>
                                    <p:set>
                                      <p:cBhvr>
                                        <p:cTn id="198" dur="1" fill="hold">
                                          <p:stCondLst>
                                            <p:cond delay="1999"/>
                                          </p:stCondLst>
                                        </p:cTn>
                                        <p:tgtEl>
                                          <p:spTgt spid="32"/>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2000"/>
                                        <p:tgtEl>
                                          <p:spTgt spid="33"/>
                                        </p:tgtEl>
                                      </p:cBhvr>
                                    </p:animEffect>
                                    <p:set>
                                      <p:cBhvr>
                                        <p:cTn id="201" dur="1" fill="hold">
                                          <p:stCondLst>
                                            <p:cond delay="1999"/>
                                          </p:stCondLst>
                                        </p:cTn>
                                        <p:tgtEl>
                                          <p:spTgt spid="33"/>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2000"/>
                                        <p:tgtEl>
                                          <p:spTgt spid="48"/>
                                        </p:tgtEl>
                                      </p:cBhvr>
                                    </p:animEffect>
                                    <p:set>
                                      <p:cBhvr>
                                        <p:cTn id="204" dur="1" fill="hold">
                                          <p:stCondLst>
                                            <p:cond delay="1999"/>
                                          </p:stCondLst>
                                        </p:cTn>
                                        <p:tgtEl>
                                          <p:spTgt spid="4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2000"/>
                                        <p:tgtEl>
                                          <p:spTgt spid="49"/>
                                        </p:tgtEl>
                                      </p:cBhvr>
                                    </p:animEffect>
                                    <p:set>
                                      <p:cBhvr>
                                        <p:cTn id="207" dur="1" fill="hold">
                                          <p:stCondLst>
                                            <p:cond delay="1999"/>
                                          </p:stCondLst>
                                        </p:cTn>
                                        <p:tgtEl>
                                          <p:spTgt spid="4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2000"/>
                                        <p:tgtEl>
                                          <p:spTgt spid="50"/>
                                        </p:tgtEl>
                                      </p:cBhvr>
                                    </p:animEffect>
                                    <p:set>
                                      <p:cBhvr>
                                        <p:cTn id="210" dur="1" fill="hold">
                                          <p:stCondLst>
                                            <p:cond delay="1999"/>
                                          </p:stCondLst>
                                        </p:cTn>
                                        <p:tgtEl>
                                          <p:spTgt spid="50"/>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2000"/>
                                        <p:tgtEl>
                                          <p:spTgt spid="51"/>
                                        </p:tgtEl>
                                      </p:cBhvr>
                                    </p:animEffect>
                                    <p:set>
                                      <p:cBhvr>
                                        <p:cTn id="213" dur="1" fill="hold">
                                          <p:stCondLst>
                                            <p:cond delay="1999"/>
                                          </p:stCondLst>
                                        </p:cTn>
                                        <p:tgtEl>
                                          <p:spTgt spid="51"/>
                                        </p:tgtEl>
                                        <p:attrNameLst>
                                          <p:attrName>style.visibility</p:attrName>
                                        </p:attrNameLst>
                                      </p:cBhvr>
                                      <p:to>
                                        <p:strVal val="hidden"/>
                                      </p:to>
                                    </p:set>
                                  </p:childTnLst>
                                </p:cTn>
                              </p:par>
                              <p:par>
                                <p:cTn id="214" presetID="10" presetClass="exit" presetSubtype="0" fill="hold" grpId="0" nodeType="withEffect">
                                  <p:stCondLst>
                                    <p:cond delay="0"/>
                                  </p:stCondLst>
                                  <p:childTnLst>
                                    <p:animEffect transition="out" filter="fade">
                                      <p:cBhvr>
                                        <p:cTn id="215" dur="2000"/>
                                        <p:tgtEl>
                                          <p:spTgt spid="52"/>
                                        </p:tgtEl>
                                      </p:cBhvr>
                                    </p:animEffect>
                                    <p:set>
                                      <p:cBhvr>
                                        <p:cTn id="216" dur="1" fill="hold">
                                          <p:stCondLst>
                                            <p:cond delay="1999"/>
                                          </p:stCondLst>
                                        </p:cTn>
                                        <p:tgtEl>
                                          <p:spTgt spid="52"/>
                                        </p:tgtEl>
                                        <p:attrNameLst>
                                          <p:attrName>style.visibility</p:attrName>
                                        </p:attrNameLst>
                                      </p:cBhvr>
                                      <p:to>
                                        <p:strVal val="hidden"/>
                                      </p:to>
                                    </p:set>
                                  </p:childTnLst>
                                </p:cTn>
                              </p:par>
                              <p:par>
                                <p:cTn id="217" presetID="10" presetClass="exit" presetSubtype="0" fill="hold" grpId="0" nodeType="withEffect">
                                  <p:stCondLst>
                                    <p:cond delay="0"/>
                                  </p:stCondLst>
                                  <p:childTnLst>
                                    <p:animEffect transition="out" filter="fade">
                                      <p:cBhvr>
                                        <p:cTn id="218" dur="2000"/>
                                        <p:tgtEl>
                                          <p:spTgt spid="53"/>
                                        </p:tgtEl>
                                      </p:cBhvr>
                                    </p:animEffect>
                                    <p:set>
                                      <p:cBhvr>
                                        <p:cTn id="219" dur="1" fill="hold">
                                          <p:stCondLst>
                                            <p:cond delay="1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1" grpId="0" animBg="1"/>
      <p:bldP spid="15" grpId="0" animBg="1"/>
      <p:bldP spid="15" grpId="1" animBg="1"/>
      <p:bldP spid="29" grpId="0" animBg="1"/>
      <p:bldP spid="14" grpId="0" animBg="1"/>
      <p:bldP spid="14" grpId="1" animBg="1"/>
      <p:bldP spid="11" grpId="0" animBg="1"/>
      <p:bldP spid="11" grpId="1" animBg="1"/>
      <p:bldP spid="12" grpId="0" animBg="1"/>
      <p:bldP spid="12" grpId="1" animBg="1"/>
      <p:bldP spid="10" grpId="0" animBg="1"/>
      <p:bldP spid="10" grpId="1" animBg="1"/>
      <p:bldP spid="26" grpId="0" animBg="1"/>
      <p:bldP spid="9" grpId="0" animBg="1"/>
      <p:bldP spid="9" grpId="1" animBg="1"/>
      <p:bldP spid="7" grpId="0" animBg="1"/>
      <p:bldP spid="7" grpId="1" animBg="1"/>
      <p:bldP spid="25" grpId="0" animBg="1"/>
      <p:bldP spid="34" grpId="0" animBg="1"/>
      <p:bldP spid="35" grpId="0" animBg="1"/>
      <p:bldP spid="35" grpId="1" animBg="1"/>
      <p:bldP spid="36" grpId="0" animBg="1"/>
      <p:bldP spid="37" grpId="0" animBg="1"/>
      <p:bldP spid="37" grpId="1"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p:bldP spid="45" grpId="1"/>
      <p:bldP spid="46" grpId="0"/>
      <p:bldP spid="47" grpId="0"/>
      <p:bldP spid="47" grpId="1"/>
      <p:bldP spid="32" grpId="0"/>
      <p:bldP spid="32" grpId="1"/>
      <p:bldP spid="33" grpId="0" animBg="1"/>
      <p:bldP spid="33"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r>
              <a:rPr lang="en-US" sz="70000" b="1" dirty="0" smtClean="0">
                <a:blipFill>
                  <a:blip r:embed="rId2"/>
                  <a:stretch>
                    <a:fillRect/>
                  </a:stretch>
                </a:blipFill>
              </a:rPr>
              <a:t>?</a:t>
            </a:r>
            <a:endParaRPr lang="en-US" sz="70000" b="1" dirty="0">
              <a:blipFill>
                <a:blip r:embed="rId2"/>
                <a:stretch>
                  <a:fillRect/>
                </a:stretch>
              </a:blip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which will come next" hidden="1"/>
          <p:cNvPicPr>
            <a:picLocks noChangeAspect="1" noChangeArrowheads="1"/>
          </p:cNvPicPr>
          <p:nvPr/>
        </p:nvPicPr>
        <p:blipFill>
          <a:blip r:embed="rId6" cstate="print"/>
          <a:srcRect b="25556"/>
          <a:stretch>
            <a:fillRect/>
          </a:stretch>
        </p:blipFill>
        <p:spPr>
          <a:xfrm>
            <a:off x="0" y="2057400"/>
            <a:ext cx="9144000" cy="5105400"/>
          </a:xfrm>
          <a:prstGeom prst="rect">
            <a:avLst/>
          </a:prstGeom>
          <a:noFill/>
          <a:ln/>
        </p:spPr>
      </p:pic>
      <p:sp>
        <p:nvSpPr>
          <p:cNvPr id="2" name="Title 1"/>
          <p:cNvSpPr>
            <a:spLocks noGrp="1"/>
          </p:cNvSpPr>
          <p:nvPr>
            <p:ph type="title"/>
          </p:nvPr>
        </p:nvSpPr>
        <p:spPr>
          <a:xfrm>
            <a:off x="0" y="0"/>
            <a:ext cx="9144000" cy="792162"/>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What can questions target?</a:t>
            </a:r>
            <a:endParaRPr lang="en-US" b="1" dirty="0">
              <a:solidFill>
                <a:srgbClr val="002060"/>
              </a:solidFill>
            </a:endParaRPr>
          </a:p>
        </p:txBody>
      </p:sp>
      <p:sp>
        <p:nvSpPr>
          <p:cNvPr id="3" name="Content Placeholder 2"/>
          <p:cNvSpPr>
            <a:spLocks noGrp="1"/>
          </p:cNvSpPr>
          <p:nvPr>
            <p:ph idx="1"/>
          </p:nvPr>
        </p:nvSpPr>
        <p:spPr>
          <a:xfrm>
            <a:off x="76200" y="762000"/>
            <a:ext cx="9220200" cy="5638800"/>
          </a:xfrm>
        </p:spPr>
        <p:txBody>
          <a:bodyPr>
            <a:normAutofit fontScale="92500" lnSpcReduction="20000"/>
          </a:bodyPr>
          <a:lstStyle/>
          <a:p>
            <a:pPr marL="514350" lvl="0" indent="-514350" algn="l" defTabSz="914400" rtl="0" eaLnBrk="1" latinLnBrk="0" hangingPunct="1">
              <a:lnSpc>
                <a:spcPct val="100000"/>
              </a:lnSpc>
              <a:spcBef>
                <a:spcPct val="20000"/>
              </a:spcBef>
              <a:buFont typeface="Arial" pitchFamily="34" charset="0"/>
              <a:buNone/>
            </a:pPr>
            <a:r>
              <a:rPr lang="en-US" sz="2700" kern="1200" dirty="0" smtClean="0">
                <a:solidFill>
                  <a:schemeClr val="tx1"/>
                </a:solidFill>
                <a:latin typeface="+mn-lt"/>
                <a:ea typeface="+mn-ea"/>
                <a:cs typeface="+mn-cs"/>
              </a:rPr>
              <a:t>Reading</a:t>
            </a:r>
          </a:p>
          <a:p>
            <a:pPr marL="914400" lvl="1" indent="-514350"/>
            <a:r>
              <a:rPr lang="en-US" dirty="0" smtClean="0"/>
              <a:t>Decoding:  In “Word Swap,” click on the “misread” word [Zhang ITS 08]</a:t>
            </a:r>
          </a:p>
          <a:p>
            <a:pPr marL="914400" lvl="1" indent="-514350"/>
            <a:r>
              <a:rPr lang="en-US" dirty="0" smtClean="0"/>
              <a:t>Comprehension:   </a:t>
            </a:r>
            <a:r>
              <a:rPr lang="en-US" i="1" dirty="0" smtClean="0"/>
              <a:t>Click on the missing word.</a:t>
            </a:r>
            <a:r>
              <a:rPr lang="en-US" dirty="0" smtClean="0"/>
              <a:t>  [</a:t>
            </a:r>
            <a:r>
              <a:rPr lang="en-US" dirty="0" err="1" smtClean="0"/>
              <a:t>Mostow</a:t>
            </a:r>
            <a:r>
              <a:rPr lang="en-US" dirty="0" smtClean="0"/>
              <a:t> </a:t>
            </a:r>
            <a:r>
              <a:rPr lang="en-US" i="1" dirty="0" smtClean="0"/>
              <a:t>TICL </a:t>
            </a:r>
            <a:r>
              <a:rPr lang="en-US" i="0" dirty="0" smtClean="0"/>
              <a:t>04</a:t>
            </a:r>
            <a:r>
              <a:rPr lang="en-US" dirty="0" smtClean="0"/>
              <a:t>]</a:t>
            </a:r>
          </a:p>
          <a:p>
            <a:pPr marL="914400" lvl="1" indent="-514350"/>
            <a:r>
              <a:rPr lang="en-US" dirty="0" smtClean="0"/>
              <a:t>Inter-sentential</a:t>
            </a:r>
            <a:r>
              <a:rPr lang="en-US" baseline="0" dirty="0" smtClean="0"/>
              <a:t> prediction:  </a:t>
            </a:r>
            <a:r>
              <a:rPr lang="en-US" i="1" baseline="0" dirty="0" smtClean="0"/>
              <a:t>Which will come next?  </a:t>
            </a:r>
            <a:r>
              <a:rPr lang="en-US" dirty="0" smtClean="0"/>
              <a:t>[Beck ITS 04]</a:t>
            </a:r>
          </a:p>
          <a:p>
            <a:pPr marL="914400" lvl="1" indent="-514350"/>
            <a:r>
              <a:rPr lang="en-US" dirty="0" smtClean="0"/>
              <a:t>Monitor:  </a:t>
            </a:r>
            <a:r>
              <a:rPr lang="en-US" i="1" dirty="0" smtClean="0"/>
              <a:t>Did that make sense?</a:t>
            </a:r>
          </a:p>
          <a:p>
            <a:pPr marL="914400" lvl="1" indent="-514350"/>
            <a:r>
              <a:rPr lang="en-US" dirty="0" smtClean="0"/>
              <a:t>Self-question:   </a:t>
            </a:r>
            <a:r>
              <a:rPr lang="en-US" i="1" dirty="0" smtClean="0"/>
              <a:t>Why was the country mouse surprised?</a:t>
            </a:r>
            <a:r>
              <a:rPr lang="en-US" dirty="0" smtClean="0"/>
              <a:t>  [Chen AIED 09]</a:t>
            </a:r>
          </a:p>
          <a:p>
            <a:pPr marL="914400" lvl="1" indent="-514350"/>
            <a:r>
              <a:rPr lang="en-US" baseline="0" dirty="0" smtClean="0"/>
              <a:t>Disengagement:  hasty guessing </a:t>
            </a:r>
            <a:r>
              <a:rPr lang="en-US" dirty="0" smtClean="0"/>
              <a:t>[Beck AIED 05]</a:t>
            </a:r>
            <a:endParaRPr lang="en-US" baseline="0" dirty="0" smtClean="0"/>
          </a:p>
          <a:p>
            <a:pPr marL="514350" lvl="0" indent="-514350"/>
            <a:r>
              <a:rPr lang="en-US" dirty="0" smtClean="0"/>
              <a:t>Vocabulary</a:t>
            </a:r>
          </a:p>
          <a:p>
            <a:pPr marL="914400" lvl="1" indent="-514350"/>
            <a:r>
              <a:rPr lang="en-US" dirty="0" smtClean="0"/>
              <a:t>Recall:</a:t>
            </a:r>
            <a:r>
              <a:rPr lang="en-US" baseline="0" dirty="0" smtClean="0"/>
              <a:t>  </a:t>
            </a:r>
            <a:r>
              <a:rPr lang="en-US" i="1" dirty="0" smtClean="0"/>
              <a:t>Which</a:t>
            </a:r>
            <a:r>
              <a:rPr lang="en-US" i="1" baseline="0" dirty="0" smtClean="0"/>
              <a:t> means most like </a:t>
            </a:r>
            <a:r>
              <a:rPr lang="en-US" i="0" baseline="0" dirty="0" smtClean="0"/>
              <a:t>&lt;word&gt;</a:t>
            </a:r>
            <a:r>
              <a:rPr lang="en-US" i="1" baseline="0" dirty="0" smtClean="0"/>
              <a:t>?</a:t>
            </a:r>
            <a:r>
              <a:rPr lang="en-US" i="0" baseline="0" dirty="0" smtClean="0"/>
              <a:t> </a:t>
            </a:r>
            <a:r>
              <a:rPr lang="en-US" baseline="0" dirty="0" smtClean="0"/>
              <a:t>[</a:t>
            </a:r>
            <a:r>
              <a:rPr lang="en-US" sz="2400" kern="1200" dirty="0" smtClean="0">
                <a:solidFill>
                  <a:schemeClr val="tx1"/>
                </a:solidFill>
                <a:latin typeface="+mn-lt"/>
                <a:ea typeface="+mn-ea"/>
                <a:cs typeface="+mn-cs"/>
              </a:rPr>
              <a:t>Aist 0</a:t>
            </a:r>
            <a:r>
              <a:rPr lang="en-US" dirty="0" smtClean="0"/>
              <a:t>1</a:t>
            </a:r>
            <a:r>
              <a:rPr lang="en-US" sz="2400" kern="1200" dirty="0" smtClean="0">
                <a:solidFill>
                  <a:schemeClr val="tx1"/>
                </a:solidFill>
                <a:latin typeface="+mn-lt"/>
                <a:ea typeface="+mn-ea"/>
                <a:cs typeface="+mn-cs"/>
              </a:rPr>
              <a:t>]</a:t>
            </a:r>
          </a:p>
          <a:p>
            <a:pPr marL="914400" lvl="1" indent="-514350"/>
            <a:r>
              <a:rPr lang="en-US" sz="2400" kern="1200" baseline="0" dirty="0" smtClean="0">
                <a:solidFill>
                  <a:schemeClr val="tx1"/>
                </a:solidFill>
                <a:latin typeface="+mn-lt"/>
                <a:ea typeface="+mn-ea"/>
                <a:cs typeface="+mn-cs"/>
              </a:rPr>
              <a:t>Recognize:  </a:t>
            </a:r>
            <a:r>
              <a:rPr lang="en-US" sz="2400" i="1" kern="1200" baseline="0" dirty="0" smtClean="0">
                <a:solidFill>
                  <a:schemeClr val="tx1"/>
                </a:solidFill>
                <a:latin typeface="+mn-lt"/>
                <a:ea typeface="+mn-ea"/>
                <a:cs typeface="+mn-cs"/>
              </a:rPr>
              <a:t>Which word means &lt;</a:t>
            </a:r>
            <a:r>
              <a:rPr lang="en-US" sz="2400" i="0" kern="1200" baseline="0" dirty="0" smtClean="0">
                <a:solidFill>
                  <a:schemeClr val="tx1"/>
                </a:solidFill>
                <a:latin typeface="+mn-lt"/>
                <a:ea typeface="+mn-ea"/>
                <a:cs typeface="+mn-cs"/>
              </a:rPr>
              <a:t>definition&gt;</a:t>
            </a:r>
            <a:r>
              <a:rPr lang="en-US" sz="2400" i="1" kern="1200" baseline="0" dirty="0" smtClean="0">
                <a:solidFill>
                  <a:schemeClr val="tx1"/>
                </a:solidFill>
                <a:latin typeface="+mn-lt"/>
                <a:ea typeface="+mn-ea"/>
                <a:cs typeface="+mn-cs"/>
              </a:rPr>
              <a:t>? </a:t>
            </a:r>
            <a:r>
              <a:rPr lang="en-US" sz="2400" kern="1200" baseline="0" dirty="0" smtClean="0">
                <a:solidFill>
                  <a:schemeClr val="tx1"/>
                </a:solidFill>
                <a:latin typeface="+mn-lt"/>
                <a:ea typeface="+mn-ea"/>
                <a:cs typeface="+mn-cs"/>
              </a:rPr>
              <a:t>[</a:t>
            </a:r>
            <a:r>
              <a:rPr lang="en-US" sz="2400" i="1" kern="1200" dirty="0" smtClean="0">
                <a:solidFill>
                  <a:schemeClr val="tx1"/>
                </a:solidFill>
                <a:latin typeface="+mn-lt"/>
                <a:ea typeface="+mn-ea"/>
                <a:cs typeface="+mn-cs"/>
              </a:rPr>
              <a:t>TICL </a:t>
            </a:r>
            <a:r>
              <a:rPr lang="en-US" sz="2400" i="0" kern="1200" dirty="0" smtClean="0">
                <a:solidFill>
                  <a:schemeClr val="tx1"/>
                </a:solidFill>
                <a:latin typeface="+mn-lt"/>
                <a:ea typeface="+mn-ea"/>
                <a:cs typeface="+mn-cs"/>
              </a:rPr>
              <a:t>04</a:t>
            </a:r>
            <a:r>
              <a:rPr lang="en-US" sz="2400" i="0" kern="1200" baseline="0" dirty="0" smtClean="0">
                <a:solidFill>
                  <a:schemeClr val="tx1"/>
                </a:solidFill>
                <a:latin typeface="+mn-lt"/>
                <a:ea typeface="+mn-ea"/>
                <a:cs typeface="+mn-cs"/>
              </a:rPr>
              <a:t>]</a:t>
            </a:r>
          </a:p>
          <a:p>
            <a:pPr marL="914400" lvl="1" indent="-514350"/>
            <a:r>
              <a:rPr lang="en-US" sz="2400" i="0" kern="1200" baseline="0" dirty="0" smtClean="0">
                <a:solidFill>
                  <a:schemeClr val="tx1"/>
                </a:solidFill>
                <a:latin typeface="+mn-lt"/>
                <a:ea typeface="+mn-ea"/>
                <a:cs typeface="+mn-cs"/>
              </a:rPr>
              <a:t>Remind:  Definition cloze [Gates QG 1</a:t>
            </a:r>
            <a:r>
              <a:rPr lang="en-US" dirty="0" smtClean="0"/>
              <a:t>1</a:t>
            </a:r>
            <a:r>
              <a:rPr lang="en-US" sz="2400" i="0" kern="1200" baseline="0" dirty="0" smtClean="0">
                <a:solidFill>
                  <a:schemeClr val="tx1"/>
                </a:solidFill>
                <a:latin typeface="+mn-lt"/>
                <a:ea typeface="+mn-ea"/>
                <a:cs typeface="+mn-cs"/>
              </a:rPr>
              <a:t>]</a:t>
            </a:r>
            <a:endParaRPr lang="en-US" baseline="0" dirty="0" smtClean="0"/>
          </a:p>
          <a:p>
            <a:pPr marL="914400" lvl="1" indent="-514350"/>
            <a:r>
              <a:rPr lang="en-US" dirty="0" smtClean="0"/>
              <a:t>Disambiguate:  </a:t>
            </a:r>
            <a:r>
              <a:rPr lang="en-US" i="1" dirty="0" smtClean="0"/>
              <a:t>What</a:t>
            </a:r>
            <a:r>
              <a:rPr lang="en-US" i="1" baseline="0" dirty="0" smtClean="0"/>
              <a:t> does </a:t>
            </a:r>
            <a:r>
              <a:rPr lang="en-US" i="0" baseline="0" dirty="0" smtClean="0"/>
              <a:t>&lt;word&gt; </a:t>
            </a:r>
            <a:r>
              <a:rPr lang="en-US" i="1" baseline="0" dirty="0" smtClean="0"/>
              <a:t>mean here?</a:t>
            </a:r>
            <a:endParaRPr lang="en-US" i="1" dirty="0" smtClean="0"/>
          </a:p>
          <a:p>
            <a:pPr marL="514350" lvl="0" indent="-514350"/>
            <a:r>
              <a:rPr lang="en-US" baseline="0" dirty="0" smtClean="0"/>
              <a:t>Knowledge</a:t>
            </a:r>
          </a:p>
          <a:p>
            <a:pPr marL="914400" lvl="1" indent="-514350"/>
            <a:r>
              <a:rPr lang="en-US" baseline="0" dirty="0" smtClean="0"/>
              <a:t>Fact:  </a:t>
            </a:r>
            <a:r>
              <a:rPr lang="en-US" i="1" baseline="0" dirty="0" err="1" smtClean="0"/>
              <a:t>N</a:t>
            </a:r>
            <a:r>
              <a:rPr lang="en-US" i="1" dirty="0" err="1" smtClean="0"/>
              <a:t>oiz</a:t>
            </a:r>
            <a:r>
              <a:rPr lang="en-US" i="1" dirty="0" smtClean="0"/>
              <a:t> arte du </a:t>
            </a:r>
            <a:r>
              <a:rPr lang="en-US" i="1" dirty="0" err="1" smtClean="0"/>
              <a:t>nahi</a:t>
            </a:r>
            <a:r>
              <a:rPr lang="en-US" i="1" dirty="0" smtClean="0"/>
              <a:t> </a:t>
            </a:r>
            <a:r>
              <a:rPr lang="en-US" i="1" dirty="0" err="1" smtClean="0"/>
              <a:t>duenak</a:t>
            </a:r>
            <a:r>
              <a:rPr lang="en-US" i="1" dirty="0" smtClean="0"/>
              <a:t> </a:t>
            </a:r>
            <a:r>
              <a:rPr lang="en-US" i="1" dirty="0" err="1" smtClean="0"/>
              <a:t>iritzia</a:t>
            </a:r>
            <a:r>
              <a:rPr lang="en-US" i="1" dirty="0" smtClean="0"/>
              <a:t> </a:t>
            </a:r>
            <a:r>
              <a:rPr lang="en-US" i="1" dirty="0" err="1" smtClean="0"/>
              <a:t>emateko</a:t>
            </a:r>
            <a:r>
              <a:rPr lang="en-US" i="1" dirty="0" smtClean="0"/>
              <a:t> </a:t>
            </a:r>
            <a:r>
              <a:rPr lang="en-US" i="1" dirty="0" err="1" smtClean="0"/>
              <a:t>aukera</a:t>
            </a:r>
            <a:r>
              <a:rPr lang="en-US" i="1" dirty="0" smtClean="0"/>
              <a:t>?</a:t>
            </a:r>
            <a:r>
              <a:rPr lang="en-US" dirty="0" smtClean="0"/>
              <a:t> </a:t>
            </a:r>
            <a:r>
              <a:rPr lang="en-US" baseline="0" dirty="0" smtClean="0"/>
              <a:t>[</a:t>
            </a:r>
            <a:r>
              <a:rPr lang="en-US" baseline="0" dirty="0" err="1" smtClean="0"/>
              <a:t>Aldabe</a:t>
            </a:r>
            <a:r>
              <a:rPr lang="en-US" dirty="0" smtClean="0"/>
              <a:t> QG 11]</a:t>
            </a:r>
            <a:endParaRPr lang="en-US" baseline="0" dirty="0" smtClean="0"/>
          </a:p>
          <a:p>
            <a:pPr marL="914400" lvl="1" indent="-514350"/>
            <a:r>
              <a:rPr lang="en-US" sz="2400" kern="1200" baseline="0" dirty="0" smtClean="0">
                <a:solidFill>
                  <a:schemeClr val="tx1"/>
                </a:solidFill>
                <a:latin typeface="+mn-lt"/>
                <a:ea typeface="+mn-ea"/>
                <a:cs typeface="+mn-cs"/>
              </a:rPr>
              <a:t>Skill</a:t>
            </a:r>
            <a:r>
              <a:rPr lang="en-US" baseline="0" dirty="0" smtClean="0"/>
              <a:t>:  </a:t>
            </a:r>
            <a:r>
              <a:rPr lang="en-US" i="1" dirty="0" smtClean="0"/>
              <a:t>How many grams can a worker ant carry?</a:t>
            </a:r>
            <a:r>
              <a:rPr lang="en-US" dirty="0" smtClean="0"/>
              <a:t>  </a:t>
            </a:r>
            <a:r>
              <a:rPr lang="en-US" baseline="0" dirty="0" smtClean="0"/>
              <a:t>[Williams QG 1</a:t>
            </a:r>
            <a:r>
              <a:rPr lang="en-US" dirty="0" smtClean="0"/>
              <a:t>1</a:t>
            </a:r>
            <a:r>
              <a:rPr lang="en-US" baseline="0" dirty="0" smtClean="0"/>
              <a:t>]</a:t>
            </a:r>
          </a:p>
          <a:p>
            <a:pPr marL="914400" lvl="1" indent="-514350"/>
            <a:r>
              <a:rPr lang="en-US" baseline="0" dirty="0" smtClean="0"/>
              <a:t>Concept:  …</a:t>
            </a:r>
          </a:p>
        </p:txBody>
      </p:sp>
      <p:grpSp>
        <p:nvGrpSpPr>
          <p:cNvPr id="4" name="Group 5"/>
          <p:cNvGrpSpPr/>
          <p:nvPr/>
        </p:nvGrpSpPr>
        <p:grpSpPr>
          <a:xfrm>
            <a:off x="0" y="1447800"/>
            <a:ext cx="9144000" cy="5410200"/>
            <a:chOff x="4800600" y="2971800"/>
            <a:chExt cx="3559175" cy="2522538"/>
          </a:xfrm>
        </p:grpSpPr>
        <p:pic>
          <p:nvPicPr>
            <p:cNvPr id="8" name="Picture 24"/>
            <p:cNvPicPr>
              <a:picLocks noChangeAspect="1" noChangeArrowheads="1"/>
            </p:cNvPicPr>
            <p:nvPr/>
          </p:nvPicPr>
          <p:blipFill>
            <a:blip r:embed="rId7" cstate="print"/>
            <a:srcRect/>
            <a:stretch>
              <a:fillRect/>
            </a:stretch>
          </p:blipFill>
          <p:spPr bwMode="auto">
            <a:xfrm>
              <a:off x="4800600" y="2971800"/>
              <a:ext cx="3559175" cy="2522538"/>
            </a:xfrm>
            <a:prstGeom prst="rect">
              <a:avLst/>
            </a:prstGeom>
            <a:noFill/>
            <a:ln w="9525">
              <a:noFill/>
              <a:miter lim="800000"/>
              <a:headEnd/>
              <a:tailEnd/>
            </a:ln>
          </p:spPr>
        </p:pic>
        <p:sp>
          <p:nvSpPr>
            <p:cNvPr id="9" name="Rectangle 13"/>
            <p:cNvSpPr>
              <a:spLocks noChangeArrowheads="1"/>
            </p:cNvSpPr>
            <p:nvPr/>
          </p:nvSpPr>
          <p:spPr bwMode="auto">
            <a:xfrm>
              <a:off x="5257800" y="3200400"/>
              <a:ext cx="1611979" cy="301356"/>
            </a:xfrm>
            <a:prstGeom prst="rect">
              <a:avLst/>
            </a:prstGeom>
            <a:noFill/>
            <a:ln w="9525">
              <a:noFill/>
              <a:miter lim="800000"/>
              <a:headEnd/>
              <a:tailEnd/>
            </a:ln>
          </p:spPr>
          <p:txBody>
            <a:bodyPr wrap="none">
              <a:spAutoFit/>
            </a:bodyPr>
            <a:lstStyle/>
            <a:p>
              <a:r>
                <a:rPr lang="en-US" sz="3600" dirty="0"/>
                <a:t>The lid sat in the loft.</a:t>
              </a:r>
            </a:p>
          </p:txBody>
        </p:sp>
      </p:grpSp>
      <p:pic>
        <p:nvPicPr>
          <p:cNvPr id="12" name="Picture 22">
            <a:hlinkClick r:id="" action="ppaction://media"/>
          </p:cNvPr>
          <p:cNvPicPr>
            <a:picLocks noRot="1" noChangeAspect="1" noChangeArrowheads="1"/>
          </p:cNvPicPr>
          <p:nvPr>
            <a:wavAudioFile r:embed="rId1" name="Right this says.wav"/>
          </p:nvPr>
        </p:nvPicPr>
        <p:blipFill>
          <a:blip r:embed="rId8" cstate="print"/>
          <a:srcRect/>
          <a:stretch>
            <a:fillRect/>
          </a:stretch>
        </p:blipFill>
        <p:spPr bwMode="auto">
          <a:xfrm>
            <a:off x="9296400" y="1447800"/>
            <a:ext cx="244475" cy="244475"/>
          </a:xfrm>
          <a:prstGeom prst="rect">
            <a:avLst/>
          </a:prstGeom>
          <a:noFill/>
        </p:spPr>
      </p:pic>
      <p:pic>
        <p:nvPicPr>
          <p:cNvPr id="5" name="Picture 12">
            <a:hlinkClick r:id="" action="ppaction://media"/>
          </p:cNvPr>
          <p:cNvPicPr>
            <a:picLocks noRot="1" noChangeAspect="1" noChangeArrowheads="1"/>
          </p:cNvPicPr>
          <p:nvPr>
            <a:wavAudioFile r:embed="rId2" name="The lid was in the loft.wav"/>
          </p:nvPr>
        </p:nvPicPr>
        <p:blipFill>
          <a:blip r:embed="rId8" cstate="print"/>
          <a:srcRect/>
          <a:stretch>
            <a:fillRect/>
          </a:stretch>
        </p:blipFill>
        <p:spPr bwMode="auto">
          <a:xfrm>
            <a:off x="9448800" y="1828800"/>
            <a:ext cx="244475" cy="244475"/>
          </a:xfrm>
          <a:prstGeom prst="rect">
            <a:avLst/>
          </a:prstGeom>
          <a:noFill/>
          <a:ln w="9525">
            <a:noFill/>
            <a:miter lim="800000"/>
            <a:headEnd/>
            <a:tailEnd/>
          </a:ln>
        </p:spPr>
      </p:pic>
      <p:pic>
        <p:nvPicPr>
          <p:cNvPr id="11" name="Picture 20">
            <a:hlinkClick r:id="" action="ppaction://media"/>
          </p:cNvPr>
          <p:cNvPicPr>
            <a:picLocks noRot="1" noChangeAspect="1" noChangeArrowheads="1"/>
          </p:cNvPicPr>
          <p:nvPr>
            <a:wavAudioFile r:embed="rId3" name="No the Tutor read that word right.wav"/>
          </p:nvPr>
        </p:nvPicPr>
        <p:blipFill>
          <a:blip r:embed="rId8" cstate="print"/>
          <a:srcRect/>
          <a:stretch>
            <a:fillRect/>
          </a:stretch>
        </p:blipFill>
        <p:spPr bwMode="auto">
          <a:xfrm>
            <a:off x="9448800" y="6781800"/>
            <a:ext cx="244475" cy="244475"/>
          </a:xfrm>
          <a:prstGeom prst="rect">
            <a:avLst/>
          </a:prstGeom>
          <a:noFill/>
        </p:spPr>
      </p:pic>
      <p:sp>
        <p:nvSpPr>
          <p:cNvPr id="10" name="Rectangle 14"/>
          <p:cNvSpPr>
            <a:spLocks noChangeArrowheads="1"/>
          </p:cNvSpPr>
          <p:nvPr/>
        </p:nvSpPr>
        <p:spPr bwMode="auto">
          <a:xfrm>
            <a:off x="2549221" y="2477869"/>
            <a:ext cx="727379" cy="646331"/>
          </a:xfrm>
          <a:prstGeom prst="rect">
            <a:avLst/>
          </a:prstGeom>
          <a:solidFill>
            <a:srgbClr val="FFFF00"/>
          </a:solidFill>
          <a:ln w="9525">
            <a:noFill/>
            <a:miter lim="800000"/>
            <a:headEnd/>
            <a:tailEnd/>
          </a:ln>
        </p:spPr>
        <p:txBody>
          <a:bodyPr wrap="none" lIns="0" rIns="0">
            <a:spAutoFit/>
          </a:bodyPr>
          <a:lstStyle/>
          <a:p>
            <a:r>
              <a:rPr lang="en-US" sz="3600" dirty="0"/>
              <a:t>was</a:t>
            </a:r>
          </a:p>
        </p:txBody>
      </p:sp>
      <p:sp>
        <p:nvSpPr>
          <p:cNvPr id="22" name="Footer Placeholder 21"/>
          <p:cNvSpPr>
            <a:spLocks noGrp="1"/>
          </p:cNvSpPr>
          <p:nvPr>
            <p:ph type="ftr" sz="quarter" idx="11"/>
          </p:nvPr>
        </p:nvSpPr>
        <p:spPr/>
        <p:txBody>
          <a:bodyPr/>
          <a:lstStyle/>
          <a:p>
            <a:r>
              <a:rPr lang="en-US" smtClean="0"/>
              <a:t>Jack Mostow keynote</a:t>
            </a:r>
            <a:endParaRPr lang="en-US"/>
          </a:p>
        </p:txBody>
      </p:sp>
      <p:sp>
        <p:nvSpPr>
          <p:cNvPr id="23" name="Date Placeholder 22"/>
          <p:cNvSpPr>
            <a:spLocks noGrp="1"/>
          </p:cNvSpPr>
          <p:nvPr>
            <p:ph type="dt" sz="half" idx="10"/>
          </p:nvPr>
        </p:nvSpPr>
        <p:spPr/>
        <p:txBody>
          <a:bodyPr/>
          <a:lstStyle/>
          <a:p>
            <a:r>
              <a:rPr lang="en-US" smtClean="0"/>
              <a:t>11/5/11</a:t>
            </a:r>
            <a:endParaRPr lang="en-US"/>
          </a:p>
        </p:txBody>
      </p:sp>
      <p:sp>
        <p:nvSpPr>
          <p:cNvPr id="24" name="Slide Number Placeholder 23"/>
          <p:cNvSpPr>
            <a:spLocks noGrp="1"/>
          </p:cNvSpPr>
          <p:nvPr>
            <p:ph type="sldNum" sz="quarter" idx="12"/>
          </p:nvPr>
        </p:nvSpPr>
        <p:spPr/>
        <p:txBody>
          <a:bodyPr/>
          <a:lstStyle/>
          <a:p>
            <a:fld id="{25EE983D-F55F-4A4B-AD56-769414CD0A5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2200" fill="hold"/>
                                        <p:tgtEl>
                                          <p:spTgt spid="5"/>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450" fill="hold"/>
                                        <p:tgtEl>
                                          <p:spTgt spid="11"/>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mediacall" presetSubtype="0" fill="hold" nodeType="withEffect">
                                  <p:stCondLst>
                                    <p:cond delay="0"/>
                                  </p:stCondLst>
                                  <p:childTnLst>
                                    <p:cmd type="call" cmd="playFrom(0.0)">
                                      <p:cBhvr>
                                        <p:cTn id="29" dur="4152" fill="hold"/>
                                        <p:tgtEl>
                                          <p:spTgt spid="12"/>
                                        </p:tgtEl>
                                      </p:cBhvr>
                                    </p:cmd>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md type="call" cmd="stop">
                                      <p:cBhvr>
                                        <p:cTn id="36" dur="1">
                                          <p:stCondLst>
                                            <p:cond delay="499"/>
                                          </p:stCondLst>
                                        </p:cTn>
                                        <p:tgtEl>
                                          <p:spTgt spid="5"/>
                                        </p:tgtEl>
                                      </p:cBhvr>
                                    </p:cmd>
                                  </p:childTnLst>
                                </p:cTn>
                              </p:par>
                              <p:par>
                                <p:cTn id="37" presetID="2" presetClass="exit" presetSubtype="4" fill="hold" nodeType="with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md type="call" cmd="stop">
                                      <p:cBhvr>
                                        <p:cTn id="49" dur="1">
                                          <p:stCondLst>
                                            <p:cond delay="499"/>
                                          </p:stCondLst>
                                        </p:cTn>
                                        <p:tgtEl>
                                          <p:spTgt spid="11"/>
                                        </p:tgtEl>
                                      </p:cBhvr>
                                    </p:cmd>
                                  </p:childTnLst>
                                </p:cTn>
                              </p:par>
                              <p:par>
                                <p:cTn id="50" presetID="2" presetClass="exit" presetSubtype="4" fill="hold" nodeType="with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md type="call" cmd="stop">
                                      <p:cBhvr>
                                        <p:cTn id="54" dur="1">
                                          <p:stCondLst>
                                            <p:cond delay="499"/>
                                          </p:stCondLst>
                                        </p:cTn>
                                        <p:tgtEl>
                                          <p:spTgt spid="12"/>
                                        </p:tgtEl>
                                      </p:cBhvr>
                                    </p:cmd>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par>
                                <p:cTn id="59" presetID="2" presetClass="exit" presetSubtype="4" fill="hold" grpId="3" nodeType="with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1"/>
                                        </p:tgtEl>
                                        <p:attrNameLst>
                                          <p:attrName>ppt_x</p:attrName>
                                        </p:attrNameLst>
                                      </p:cBhvr>
                                      <p:tavLst>
                                        <p:tav tm="0">
                                          <p:val>
                                            <p:strVal val="ppt_x"/>
                                          </p:val>
                                        </p:tav>
                                        <p:tav tm="100000">
                                          <p:val>
                                            <p:strVal val="ppt_x"/>
                                          </p:val>
                                        </p:tav>
                                      </p:tavLst>
                                    </p:anim>
                                    <p:anim calcmode="lin" valueType="num">
                                      <p:cBhvr additive="base">
                                        <p:cTn id="65" dur="500"/>
                                        <p:tgtEl>
                                          <p:spTgt spid="11"/>
                                        </p:tgtEl>
                                        <p:attrNameLst>
                                          <p:attrName>ppt_y</p:attrName>
                                        </p:attrNameLst>
                                      </p:cBhvr>
                                      <p:tavLst>
                                        <p:tav tm="0">
                                          <p:val>
                                            <p:strVal val="ppt_y"/>
                                          </p:val>
                                        </p:tav>
                                        <p:tav tm="100000">
                                          <p:val>
                                            <p:strVal val="1+ppt_h/2"/>
                                          </p:val>
                                        </p:tav>
                                      </p:tavLst>
                                    </p:anim>
                                    <p:set>
                                      <p:cBhvr>
                                        <p:cTn id="66" dur="1" fill="hold">
                                          <p:stCondLst>
                                            <p:cond delay="499"/>
                                          </p:stCondLst>
                                        </p:cTn>
                                        <p:tgtEl>
                                          <p:spTgt spid="11"/>
                                        </p:tgtEl>
                                        <p:attrNameLst>
                                          <p:attrName>style.visibility</p:attrName>
                                        </p:attrNameLst>
                                      </p:cBhvr>
                                      <p:to>
                                        <p:strVal val="hidden"/>
                                      </p:to>
                                    </p:set>
                                    <p:cmd type="call" cmd="stop">
                                      <p:cBhvr>
                                        <p:cTn id="67" dur="1">
                                          <p:stCondLst>
                                            <p:cond delay="499"/>
                                          </p:stCondLst>
                                        </p:cTn>
                                        <p:tgtEl>
                                          <p:spTgt spid="11"/>
                                        </p:tgtEl>
                                      </p:cBhvr>
                                    </p:cmd>
                                  </p:childTnLst>
                                </p:cTn>
                              </p:par>
                              <p:par>
                                <p:cTn id="68" presetID="2" presetClass="exit" presetSubtype="4" fill="hold" nodeType="with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md type="call" cmd="stop">
                                      <p:cBhvr>
                                        <p:cTn id="72" dur="1">
                                          <p:stCondLst>
                                            <p:cond delay="499"/>
                                          </p:stCondLst>
                                        </p:cTn>
                                        <p:tgtEl>
                                          <p:spTgt spid="12"/>
                                        </p:tgtEl>
                                      </p:cBhvr>
                                    </p:cmd>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34"/>
                                        </p:tgtEl>
                                        <p:attrNameLst>
                                          <p:attrName>ppt_x</p:attrName>
                                        </p:attrNameLst>
                                      </p:cBhvr>
                                      <p:tavLst>
                                        <p:tav tm="0">
                                          <p:val>
                                            <p:strVal val="ppt_x"/>
                                          </p:val>
                                        </p:tav>
                                        <p:tav tm="100000">
                                          <p:val>
                                            <p:strVal val="ppt_x"/>
                                          </p:val>
                                        </p:tav>
                                      </p:tavLst>
                                    </p:anim>
                                    <p:anim calcmode="lin" valueType="num">
                                      <p:cBhvr additive="base">
                                        <p:cTn id="87" dur="500"/>
                                        <p:tgtEl>
                                          <p:spTgt spid="34"/>
                                        </p:tgtEl>
                                        <p:attrNameLst>
                                          <p:attrName>ppt_y</p:attrName>
                                        </p:attrNameLst>
                                      </p:cBhvr>
                                      <p:tavLst>
                                        <p:tav tm="0">
                                          <p:val>
                                            <p:strVal val="ppt_y"/>
                                          </p:val>
                                        </p:tav>
                                        <p:tav tm="100000">
                                          <p:val>
                                            <p:strVal val="1+ppt_h/2"/>
                                          </p:val>
                                        </p:tav>
                                      </p:tavLst>
                                    </p:anim>
                                    <p:set>
                                      <p:cBhvr>
                                        <p:cTn id="88" dur="1" fill="hold">
                                          <p:stCondLst>
                                            <p:cond delay="499"/>
                                          </p:stCondLst>
                                        </p:cTn>
                                        <p:tgtEl>
                                          <p:spTgt spid="3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
                                            <p:txEl>
                                              <p:pRg st="15" end="15"/>
                                            </p:txEl>
                                          </p:spTgt>
                                        </p:tgtEl>
                                        <p:attrNameLst>
                                          <p:attrName>style.visibility</p:attrName>
                                        </p:attrNameLst>
                                      </p:cBhvr>
                                      <p:to>
                                        <p:strVal val="visible"/>
                                      </p:to>
                                    </p:set>
                                  </p:childTnLst>
                                </p:cTn>
                              </p:par>
                              <p:par>
                                <p:cTn id="137" presetID="2" presetClass="exit" presetSubtype="4" fill="hold" grpId="2" nodeType="withEffect">
                                  <p:stCondLst>
                                    <p:cond delay="0"/>
                                  </p:stCondLst>
                                  <p:childTnLst>
                                    <p:anim calcmode="lin" valueType="num">
                                      <p:cBhvr additive="base">
                                        <p:cTn id="138" dur="500"/>
                                        <p:tgtEl>
                                          <p:spTgt spid="10"/>
                                        </p:tgtEl>
                                        <p:attrNameLst>
                                          <p:attrName>ppt_x</p:attrName>
                                        </p:attrNameLst>
                                      </p:cBhvr>
                                      <p:tavLst>
                                        <p:tav tm="0">
                                          <p:val>
                                            <p:strVal val="ppt_x"/>
                                          </p:val>
                                        </p:tav>
                                        <p:tav tm="100000">
                                          <p:val>
                                            <p:strVal val="ppt_x"/>
                                          </p:val>
                                        </p:tav>
                                      </p:tavLst>
                                    </p:anim>
                                    <p:anim calcmode="lin" valueType="num">
                                      <p:cBhvr additive="base">
                                        <p:cTn id="139" dur="500"/>
                                        <p:tgtEl>
                                          <p:spTgt spid="10"/>
                                        </p:tgtEl>
                                        <p:attrNameLst>
                                          <p:attrName>ppt_y</p:attrName>
                                        </p:attrNameLst>
                                      </p:cBhvr>
                                      <p:tavLst>
                                        <p:tav tm="0">
                                          <p:val>
                                            <p:strVal val="ppt_y"/>
                                          </p:val>
                                        </p:tav>
                                        <p:tav tm="100000">
                                          <p:val>
                                            <p:strVal val="1+ppt_h/2"/>
                                          </p:val>
                                        </p:tav>
                                      </p:tavLst>
                                    </p:anim>
                                    <p:set>
                                      <p:cBhvr>
                                        <p:cTn id="140" dur="1" fill="hold">
                                          <p:stCondLst>
                                            <p:cond delay="499"/>
                                          </p:stCondLst>
                                        </p:cTn>
                                        <p:tgtEl>
                                          <p:spTgt spid="10"/>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11"/>
                                        </p:tgtEl>
                                        <p:attrNameLst>
                                          <p:attrName>ppt_x</p:attrName>
                                        </p:attrNameLst>
                                      </p:cBhvr>
                                      <p:tavLst>
                                        <p:tav tm="0">
                                          <p:val>
                                            <p:strVal val="ppt_x"/>
                                          </p:val>
                                        </p:tav>
                                        <p:tav tm="100000">
                                          <p:val>
                                            <p:strVal val="ppt_x"/>
                                          </p:val>
                                        </p:tav>
                                      </p:tavLst>
                                    </p:anim>
                                    <p:anim calcmode="lin" valueType="num">
                                      <p:cBhvr additive="base">
                                        <p:cTn id="143" dur="500"/>
                                        <p:tgtEl>
                                          <p:spTgt spid="11"/>
                                        </p:tgtEl>
                                        <p:attrNameLst>
                                          <p:attrName>ppt_y</p:attrName>
                                        </p:attrNameLst>
                                      </p:cBhvr>
                                      <p:tavLst>
                                        <p:tav tm="0">
                                          <p:val>
                                            <p:strVal val="ppt_y"/>
                                          </p:val>
                                        </p:tav>
                                        <p:tav tm="100000">
                                          <p:val>
                                            <p:strVal val="1+ppt_h/2"/>
                                          </p:val>
                                        </p:tav>
                                      </p:tavLst>
                                    </p:anim>
                                    <p:set>
                                      <p:cBhvr>
                                        <p:cTn id="144" dur="1" fill="hold">
                                          <p:stCondLst>
                                            <p:cond delay="499"/>
                                          </p:stCondLst>
                                        </p:cTn>
                                        <p:tgtEl>
                                          <p:spTgt spid="11"/>
                                        </p:tgtEl>
                                        <p:attrNameLst>
                                          <p:attrName>style.visibility</p:attrName>
                                        </p:attrNameLst>
                                      </p:cBhvr>
                                      <p:to>
                                        <p:strVal val="hidden"/>
                                      </p:to>
                                    </p:set>
                                    <p:cmd type="call" cmd="stop">
                                      <p:cBhvr>
                                        <p:cTn id="145" dur="1">
                                          <p:stCondLst>
                                            <p:cond delay="499"/>
                                          </p:stCondLst>
                                        </p:cTn>
                                        <p:tgtEl>
                                          <p:spTgt spid="11"/>
                                        </p:tgtEl>
                                      </p:cBhvr>
                                    </p:cmd>
                                  </p:childTnLst>
                                </p:cTn>
                              </p:par>
                              <p:par>
                                <p:cTn id="146" presetID="2" presetClass="exit" presetSubtype="4" fill="hold" nodeType="withEffect">
                                  <p:stCondLst>
                                    <p:cond delay="0"/>
                                  </p:stCondLst>
                                  <p:childTnLst>
                                    <p:anim calcmode="lin" valueType="num">
                                      <p:cBhvr additive="base">
                                        <p:cTn id="147" dur="500"/>
                                        <p:tgtEl>
                                          <p:spTgt spid="12"/>
                                        </p:tgtEl>
                                        <p:attrNameLst>
                                          <p:attrName>ppt_x</p:attrName>
                                        </p:attrNameLst>
                                      </p:cBhvr>
                                      <p:tavLst>
                                        <p:tav tm="0">
                                          <p:val>
                                            <p:strVal val="ppt_x"/>
                                          </p:val>
                                        </p:tav>
                                        <p:tav tm="100000">
                                          <p:val>
                                            <p:strVal val="ppt_x"/>
                                          </p:val>
                                        </p:tav>
                                      </p:tavLst>
                                    </p:anim>
                                    <p:anim calcmode="lin" valueType="num">
                                      <p:cBhvr additive="base">
                                        <p:cTn id="148" dur="500"/>
                                        <p:tgtEl>
                                          <p:spTgt spid="12"/>
                                        </p:tgtEl>
                                        <p:attrNameLst>
                                          <p:attrName>ppt_y</p:attrName>
                                        </p:attrNameLst>
                                      </p:cBhvr>
                                      <p:tavLst>
                                        <p:tav tm="0">
                                          <p:val>
                                            <p:strVal val="ppt_y"/>
                                          </p:val>
                                        </p:tav>
                                        <p:tav tm="100000">
                                          <p:val>
                                            <p:strVal val="1+ppt_h/2"/>
                                          </p:val>
                                        </p:tav>
                                      </p:tavLst>
                                    </p:anim>
                                    <p:set>
                                      <p:cBhvr>
                                        <p:cTn id="149" dur="1" fill="hold">
                                          <p:stCondLst>
                                            <p:cond delay="499"/>
                                          </p:stCondLst>
                                        </p:cTn>
                                        <p:tgtEl>
                                          <p:spTgt spid="12"/>
                                        </p:tgtEl>
                                        <p:attrNameLst>
                                          <p:attrName>style.visibility</p:attrName>
                                        </p:attrNameLst>
                                      </p:cBhvr>
                                      <p:to>
                                        <p:strVal val="hidden"/>
                                      </p:to>
                                    </p:set>
                                    <p:cmd type="call" cmd="stop">
                                      <p:cBhvr>
                                        <p:cTn id="150" dur="1">
                                          <p:stCondLst>
                                            <p:cond delay="499"/>
                                          </p:stCondLst>
                                        </p:cTn>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5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15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build="p" bldLvl="2"/>
      <p:bldP spid="10" grpId="0" animBg="1"/>
      <p:bldP spid="10" grpId="1" animBg="1"/>
      <p:bldP spid="10" grpId="2" animBg="1"/>
      <p:bldP spid="10"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which will come next" hidden="1"/>
          <p:cNvPicPr>
            <a:picLocks noChangeAspect="1" noChangeArrowheads="1"/>
          </p:cNvPicPr>
          <p:nvPr/>
        </p:nvPicPr>
        <p:blipFill>
          <a:blip r:embed="rId12" cstate="print"/>
          <a:srcRect b="25556"/>
          <a:stretch>
            <a:fillRect/>
          </a:stretch>
        </p:blipFill>
        <p:spPr>
          <a:xfrm>
            <a:off x="0" y="2057400"/>
            <a:ext cx="9144000" cy="5105400"/>
          </a:xfrm>
          <a:prstGeom prst="rect">
            <a:avLst/>
          </a:prstGeom>
          <a:noFill/>
          <a:ln/>
        </p:spPr>
      </p:pic>
      <p:sp>
        <p:nvSpPr>
          <p:cNvPr id="2" name="Title 1"/>
          <p:cNvSpPr>
            <a:spLocks noGrp="1"/>
          </p:cNvSpPr>
          <p:nvPr>
            <p:ph type="title"/>
          </p:nvPr>
        </p:nvSpPr>
        <p:spPr>
          <a:xfrm>
            <a:off x="0" y="0"/>
            <a:ext cx="9144000" cy="792162"/>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What can questions target?</a:t>
            </a:r>
            <a:endParaRPr lang="en-US" b="1" dirty="0">
              <a:solidFill>
                <a:srgbClr val="002060"/>
              </a:solidFill>
            </a:endParaRPr>
          </a:p>
        </p:txBody>
      </p:sp>
      <p:sp>
        <p:nvSpPr>
          <p:cNvPr id="3" name="Content Placeholder 2"/>
          <p:cNvSpPr>
            <a:spLocks noGrp="1"/>
          </p:cNvSpPr>
          <p:nvPr>
            <p:ph idx="1"/>
          </p:nvPr>
        </p:nvSpPr>
        <p:spPr>
          <a:xfrm>
            <a:off x="76200" y="762000"/>
            <a:ext cx="9220200" cy="5638800"/>
          </a:xfrm>
        </p:spPr>
        <p:txBody>
          <a:bodyPr>
            <a:normAutofit fontScale="92500" lnSpcReduction="20000"/>
          </a:bodyPr>
          <a:lstStyle/>
          <a:p>
            <a:pPr marL="514350" lvl="0" indent="-514350" algn="l" defTabSz="914400" rtl="0" eaLnBrk="1" latinLnBrk="0" hangingPunct="1">
              <a:lnSpc>
                <a:spcPct val="100000"/>
              </a:lnSpc>
              <a:spcBef>
                <a:spcPct val="20000"/>
              </a:spcBef>
              <a:buFont typeface="Arial" pitchFamily="34" charset="0"/>
              <a:buNone/>
            </a:pPr>
            <a:r>
              <a:rPr lang="en-US" sz="2700" kern="1200" dirty="0" smtClean="0">
                <a:solidFill>
                  <a:schemeClr val="tx1"/>
                </a:solidFill>
                <a:latin typeface="+mn-lt"/>
                <a:ea typeface="+mn-ea"/>
                <a:cs typeface="+mn-cs"/>
              </a:rPr>
              <a:t>Reading</a:t>
            </a:r>
          </a:p>
          <a:p>
            <a:pPr marL="914400" lvl="1" indent="-514350"/>
            <a:r>
              <a:rPr lang="en-US" dirty="0" smtClean="0"/>
              <a:t>Decoding:  In “Word Swap,” click on the “misread” word [Zhang ITS 08]</a:t>
            </a:r>
          </a:p>
          <a:p>
            <a:pPr marL="914400" lvl="1" indent="-514350"/>
            <a:r>
              <a:rPr lang="en-US" dirty="0" smtClean="0"/>
              <a:t>Comprehension:   </a:t>
            </a:r>
            <a:r>
              <a:rPr lang="en-US" i="1" dirty="0" smtClean="0"/>
              <a:t>Click on the missing word.</a:t>
            </a:r>
            <a:r>
              <a:rPr lang="en-US" dirty="0" smtClean="0"/>
              <a:t>  [</a:t>
            </a:r>
            <a:r>
              <a:rPr lang="en-US" dirty="0" err="1" smtClean="0"/>
              <a:t>Mostow</a:t>
            </a:r>
            <a:r>
              <a:rPr lang="en-US" dirty="0" smtClean="0"/>
              <a:t> </a:t>
            </a:r>
            <a:r>
              <a:rPr lang="en-US" i="1" dirty="0" smtClean="0"/>
              <a:t>TICL </a:t>
            </a:r>
            <a:r>
              <a:rPr lang="en-US" i="0" dirty="0" smtClean="0"/>
              <a:t>04</a:t>
            </a:r>
            <a:r>
              <a:rPr lang="en-US" dirty="0" smtClean="0"/>
              <a:t>]</a:t>
            </a:r>
          </a:p>
          <a:p>
            <a:pPr marL="914400" lvl="1" indent="-514350"/>
            <a:r>
              <a:rPr lang="en-US" dirty="0" smtClean="0"/>
              <a:t>Inter-sentential</a:t>
            </a:r>
            <a:r>
              <a:rPr lang="en-US" baseline="0" dirty="0" smtClean="0"/>
              <a:t> prediction:  </a:t>
            </a:r>
            <a:r>
              <a:rPr lang="en-US" i="1" baseline="0" dirty="0" smtClean="0"/>
              <a:t>Which will come next?  </a:t>
            </a:r>
            <a:r>
              <a:rPr lang="en-US" dirty="0" smtClean="0"/>
              <a:t>[Beck ITS 04]</a:t>
            </a:r>
          </a:p>
          <a:p>
            <a:pPr marL="914400" lvl="1" indent="-514350"/>
            <a:r>
              <a:rPr lang="en-US" dirty="0" smtClean="0"/>
              <a:t>Monitor:  </a:t>
            </a:r>
            <a:r>
              <a:rPr lang="en-US" i="1" dirty="0" smtClean="0"/>
              <a:t>Did that make sense?</a:t>
            </a:r>
          </a:p>
          <a:p>
            <a:pPr marL="914400" lvl="1" indent="-514350"/>
            <a:r>
              <a:rPr lang="en-US" dirty="0" smtClean="0"/>
              <a:t>Self-question:   </a:t>
            </a:r>
            <a:r>
              <a:rPr lang="en-US" i="1" dirty="0" smtClean="0"/>
              <a:t>Why was the country mouse surprised?</a:t>
            </a:r>
            <a:r>
              <a:rPr lang="en-US" dirty="0" smtClean="0"/>
              <a:t>  [Chen AIED 09]</a:t>
            </a:r>
          </a:p>
          <a:p>
            <a:pPr marL="914400" lvl="1" indent="-514350"/>
            <a:r>
              <a:rPr lang="en-US" baseline="0" dirty="0" smtClean="0"/>
              <a:t>Disengagement:  hasty guessing </a:t>
            </a:r>
            <a:r>
              <a:rPr lang="en-US" dirty="0" smtClean="0"/>
              <a:t>[Beck AIED 05]</a:t>
            </a:r>
            <a:endParaRPr lang="en-US" baseline="0" dirty="0" smtClean="0"/>
          </a:p>
          <a:p>
            <a:pPr marL="514350" lvl="0" indent="-514350"/>
            <a:r>
              <a:rPr lang="en-US" dirty="0" smtClean="0"/>
              <a:t>Vocabulary</a:t>
            </a:r>
          </a:p>
          <a:p>
            <a:pPr marL="914400" lvl="1" indent="-514350"/>
            <a:r>
              <a:rPr lang="en-US" dirty="0" smtClean="0"/>
              <a:t>Recall:</a:t>
            </a:r>
            <a:r>
              <a:rPr lang="en-US" baseline="0" dirty="0" smtClean="0"/>
              <a:t>  </a:t>
            </a:r>
            <a:r>
              <a:rPr lang="en-US" i="1" dirty="0" smtClean="0"/>
              <a:t>Which</a:t>
            </a:r>
            <a:r>
              <a:rPr lang="en-US" i="1" baseline="0" dirty="0" smtClean="0"/>
              <a:t> means most like </a:t>
            </a:r>
            <a:r>
              <a:rPr lang="en-US" i="0" baseline="0" dirty="0" smtClean="0"/>
              <a:t>&lt;word&gt;</a:t>
            </a:r>
            <a:r>
              <a:rPr lang="en-US" i="1" baseline="0" dirty="0" smtClean="0"/>
              <a:t>?</a:t>
            </a:r>
            <a:r>
              <a:rPr lang="en-US" i="0" baseline="0" dirty="0" smtClean="0"/>
              <a:t> </a:t>
            </a:r>
            <a:r>
              <a:rPr lang="en-US" baseline="0" dirty="0" smtClean="0"/>
              <a:t>[</a:t>
            </a:r>
            <a:r>
              <a:rPr lang="en-US" sz="2400" kern="1200" dirty="0" smtClean="0">
                <a:solidFill>
                  <a:schemeClr val="tx1"/>
                </a:solidFill>
                <a:latin typeface="+mn-lt"/>
                <a:ea typeface="+mn-ea"/>
                <a:cs typeface="+mn-cs"/>
              </a:rPr>
              <a:t>Aist 0</a:t>
            </a:r>
            <a:r>
              <a:rPr lang="en-US" dirty="0" smtClean="0"/>
              <a:t>1</a:t>
            </a:r>
            <a:r>
              <a:rPr lang="en-US" sz="2400" kern="1200" dirty="0" smtClean="0">
                <a:solidFill>
                  <a:schemeClr val="tx1"/>
                </a:solidFill>
                <a:latin typeface="+mn-lt"/>
                <a:ea typeface="+mn-ea"/>
                <a:cs typeface="+mn-cs"/>
              </a:rPr>
              <a:t>]</a:t>
            </a:r>
          </a:p>
          <a:p>
            <a:pPr marL="914400" lvl="1" indent="-514350"/>
            <a:r>
              <a:rPr lang="en-US" sz="2400" kern="1200" baseline="0" dirty="0" smtClean="0">
                <a:solidFill>
                  <a:schemeClr val="tx1"/>
                </a:solidFill>
                <a:latin typeface="+mn-lt"/>
                <a:ea typeface="+mn-ea"/>
                <a:cs typeface="+mn-cs"/>
              </a:rPr>
              <a:t>Recognize:  </a:t>
            </a:r>
            <a:r>
              <a:rPr lang="en-US" sz="2400" i="1" kern="1200" baseline="0" dirty="0" smtClean="0">
                <a:solidFill>
                  <a:schemeClr val="tx1"/>
                </a:solidFill>
                <a:latin typeface="+mn-lt"/>
                <a:ea typeface="+mn-ea"/>
                <a:cs typeface="+mn-cs"/>
              </a:rPr>
              <a:t>Which word means &lt;</a:t>
            </a:r>
            <a:r>
              <a:rPr lang="en-US" sz="2400" i="0" kern="1200" baseline="0" dirty="0" smtClean="0">
                <a:solidFill>
                  <a:schemeClr val="tx1"/>
                </a:solidFill>
                <a:latin typeface="+mn-lt"/>
                <a:ea typeface="+mn-ea"/>
                <a:cs typeface="+mn-cs"/>
              </a:rPr>
              <a:t>definition&gt;</a:t>
            </a:r>
            <a:r>
              <a:rPr lang="en-US" sz="2400" i="1" kern="1200" baseline="0" dirty="0" smtClean="0">
                <a:solidFill>
                  <a:schemeClr val="tx1"/>
                </a:solidFill>
                <a:latin typeface="+mn-lt"/>
                <a:ea typeface="+mn-ea"/>
                <a:cs typeface="+mn-cs"/>
              </a:rPr>
              <a:t>? </a:t>
            </a:r>
            <a:r>
              <a:rPr lang="en-US" sz="2400" kern="1200" baseline="0" dirty="0" smtClean="0">
                <a:solidFill>
                  <a:schemeClr val="tx1"/>
                </a:solidFill>
                <a:latin typeface="+mn-lt"/>
                <a:ea typeface="+mn-ea"/>
                <a:cs typeface="+mn-cs"/>
              </a:rPr>
              <a:t>[</a:t>
            </a:r>
            <a:r>
              <a:rPr lang="en-US" sz="2400" i="1" kern="1200" dirty="0" smtClean="0">
                <a:solidFill>
                  <a:schemeClr val="tx1"/>
                </a:solidFill>
                <a:latin typeface="+mn-lt"/>
                <a:ea typeface="+mn-ea"/>
                <a:cs typeface="+mn-cs"/>
              </a:rPr>
              <a:t>TICL </a:t>
            </a:r>
            <a:r>
              <a:rPr lang="en-US" sz="2400" i="0" kern="1200" dirty="0" smtClean="0">
                <a:solidFill>
                  <a:schemeClr val="tx1"/>
                </a:solidFill>
                <a:latin typeface="+mn-lt"/>
                <a:ea typeface="+mn-ea"/>
                <a:cs typeface="+mn-cs"/>
              </a:rPr>
              <a:t>04</a:t>
            </a:r>
            <a:r>
              <a:rPr lang="en-US" sz="2400" i="0" kern="1200" baseline="0" dirty="0" smtClean="0">
                <a:solidFill>
                  <a:schemeClr val="tx1"/>
                </a:solidFill>
                <a:latin typeface="+mn-lt"/>
                <a:ea typeface="+mn-ea"/>
                <a:cs typeface="+mn-cs"/>
              </a:rPr>
              <a:t>]</a:t>
            </a:r>
          </a:p>
          <a:p>
            <a:pPr marL="914400" lvl="1" indent="-514350"/>
            <a:r>
              <a:rPr lang="en-US" sz="2400" i="0" kern="1200" baseline="0" dirty="0" smtClean="0">
                <a:solidFill>
                  <a:schemeClr val="tx1"/>
                </a:solidFill>
                <a:latin typeface="+mn-lt"/>
                <a:ea typeface="+mn-ea"/>
                <a:cs typeface="+mn-cs"/>
              </a:rPr>
              <a:t>Remind:  Definition cloze [Gates QG 1</a:t>
            </a:r>
            <a:r>
              <a:rPr lang="en-US" dirty="0" smtClean="0"/>
              <a:t>1</a:t>
            </a:r>
            <a:r>
              <a:rPr lang="en-US" sz="2400" i="0" kern="1200" baseline="0" dirty="0" smtClean="0">
                <a:solidFill>
                  <a:schemeClr val="tx1"/>
                </a:solidFill>
                <a:latin typeface="+mn-lt"/>
                <a:ea typeface="+mn-ea"/>
                <a:cs typeface="+mn-cs"/>
              </a:rPr>
              <a:t>]</a:t>
            </a:r>
            <a:endParaRPr lang="en-US" baseline="0" dirty="0" smtClean="0"/>
          </a:p>
          <a:p>
            <a:pPr marL="914400" lvl="1" indent="-514350"/>
            <a:r>
              <a:rPr lang="en-US" dirty="0" smtClean="0"/>
              <a:t>Disambiguate:  </a:t>
            </a:r>
            <a:r>
              <a:rPr lang="en-US" i="1" dirty="0" smtClean="0"/>
              <a:t>What</a:t>
            </a:r>
            <a:r>
              <a:rPr lang="en-US" i="1" baseline="0" dirty="0" smtClean="0"/>
              <a:t> does </a:t>
            </a:r>
            <a:r>
              <a:rPr lang="en-US" i="0" baseline="0" dirty="0" smtClean="0"/>
              <a:t>&lt;word&gt; </a:t>
            </a:r>
            <a:r>
              <a:rPr lang="en-US" i="1" baseline="0" dirty="0" smtClean="0"/>
              <a:t>mean here?</a:t>
            </a:r>
            <a:endParaRPr lang="en-US" i="1" dirty="0" smtClean="0"/>
          </a:p>
          <a:p>
            <a:pPr marL="514350" lvl="0" indent="-514350"/>
            <a:r>
              <a:rPr lang="en-US" baseline="0" dirty="0" smtClean="0"/>
              <a:t>Knowledge</a:t>
            </a:r>
          </a:p>
          <a:p>
            <a:pPr marL="914400" lvl="1" indent="-514350"/>
            <a:r>
              <a:rPr lang="en-US" baseline="0" dirty="0" smtClean="0"/>
              <a:t>Fact:  </a:t>
            </a:r>
            <a:r>
              <a:rPr lang="en-US" i="1" baseline="0" dirty="0" err="1" smtClean="0"/>
              <a:t>N</a:t>
            </a:r>
            <a:r>
              <a:rPr lang="en-US" i="1" dirty="0" err="1" smtClean="0"/>
              <a:t>oiz</a:t>
            </a:r>
            <a:r>
              <a:rPr lang="en-US" i="1" dirty="0" smtClean="0"/>
              <a:t> arte du </a:t>
            </a:r>
            <a:r>
              <a:rPr lang="en-US" i="1" dirty="0" err="1" smtClean="0"/>
              <a:t>nahi</a:t>
            </a:r>
            <a:r>
              <a:rPr lang="en-US" i="1" dirty="0" smtClean="0"/>
              <a:t> </a:t>
            </a:r>
            <a:r>
              <a:rPr lang="en-US" i="1" dirty="0" err="1" smtClean="0"/>
              <a:t>duenak</a:t>
            </a:r>
            <a:r>
              <a:rPr lang="en-US" i="1" dirty="0" smtClean="0"/>
              <a:t> </a:t>
            </a:r>
            <a:r>
              <a:rPr lang="en-US" i="1" dirty="0" err="1" smtClean="0"/>
              <a:t>iritzia</a:t>
            </a:r>
            <a:r>
              <a:rPr lang="en-US" i="1" dirty="0" smtClean="0"/>
              <a:t> </a:t>
            </a:r>
            <a:r>
              <a:rPr lang="en-US" i="1" dirty="0" err="1" smtClean="0"/>
              <a:t>emateko</a:t>
            </a:r>
            <a:r>
              <a:rPr lang="en-US" i="1" dirty="0" smtClean="0"/>
              <a:t> </a:t>
            </a:r>
            <a:r>
              <a:rPr lang="en-US" i="1" dirty="0" err="1" smtClean="0"/>
              <a:t>aukera</a:t>
            </a:r>
            <a:r>
              <a:rPr lang="en-US" i="1" dirty="0" smtClean="0"/>
              <a:t>?</a:t>
            </a:r>
            <a:r>
              <a:rPr lang="en-US" dirty="0" smtClean="0"/>
              <a:t> </a:t>
            </a:r>
            <a:r>
              <a:rPr lang="en-US" baseline="0" dirty="0" smtClean="0"/>
              <a:t>[</a:t>
            </a:r>
            <a:r>
              <a:rPr lang="en-US" baseline="0" dirty="0" err="1" smtClean="0"/>
              <a:t>Aldabe</a:t>
            </a:r>
            <a:r>
              <a:rPr lang="en-US" dirty="0" smtClean="0"/>
              <a:t> QG 11]</a:t>
            </a:r>
            <a:endParaRPr lang="en-US" baseline="0" dirty="0" smtClean="0"/>
          </a:p>
          <a:p>
            <a:pPr marL="914400" lvl="1" indent="-514350"/>
            <a:r>
              <a:rPr lang="en-US" sz="2400" kern="1200" baseline="0" dirty="0" smtClean="0">
                <a:solidFill>
                  <a:schemeClr val="tx1"/>
                </a:solidFill>
                <a:latin typeface="+mn-lt"/>
                <a:ea typeface="+mn-ea"/>
                <a:cs typeface="+mn-cs"/>
              </a:rPr>
              <a:t>Skill</a:t>
            </a:r>
            <a:r>
              <a:rPr lang="en-US" baseline="0" dirty="0" smtClean="0"/>
              <a:t>:  </a:t>
            </a:r>
            <a:r>
              <a:rPr lang="en-US" i="1" dirty="0" smtClean="0"/>
              <a:t>How many grams can a worker ant carry?</a:t>
            </a:r>
            <a:r>
              <a:rPr lang="en-US" dirty="0" smtClean="0"/>
              <a:t>  </a:t>
            </a:r>
            <a:r>
              <a:rPr lang="en-US" baseline="0" dirty="0" smtClean="0"/>
              <a:t>[Williams QG 1</a:t>
            </a:r>
            <a:r>
              <a:rPr lang="en-US" dirty="0" smtClean="0"/>
              <a:t>1</a:t>
            </a:r>
            <a:r>
              <a:rPr lang="en-US" baseline="0" dirty="0" smtClean="0"/>
              <a:t>]</a:t>
            </a:r>
          </a:p>
          <a:p>
            <a:pPr marL="914400" lvl="1" indent="-514350"/>
            <a:r>
              <a:rPr lang="en-US" baseline="0" dirty="0" smtClean="0"/>
              <a:t>Concept:  …</a:t>
            </a:r>
          </a:p>
        </p:txBody>
      </p:sp>
      <p:pic>
        <p:nvPicPr>
          <p:cNvPr id="12" name="Picture 22">
            <a:hlinkClick r:id="" action="ppaction://media"/>
          </p:cNvPr>
          <p:cNvPicPr>
            <a:picLocks noRot="1" noChangeAspect="1" noChangeArrowheads="1"/>
          </p:cNvPicPr>
          <p:nvPr>
            <a:wavAudioFile r:embed="rId1" name="Right this says.wav"/>
          </p:nvPr>
        </p:nvPicPr>
        <p:blipFill>
          <a:blip r:embed="rId13" cstate="print"/>
          <a:srcRect/>
          <a:stretch>
            <a:fillRect/>
          </a:stretch>
        </p:blipFill>
        <p:spPr bwMode="auto">
          <a:xfrm>
            <a:off x="9296400" y="1828800"/>
            <a:ext cx="244475" cy="244475"/>
          </a:xfrm>
          <a:prstGeom prst="rect">
            <a:avLst/>
          </a:prstGeom>
          <a:noFill/>
        </p:spPr>
      </p:pic>
      <p:pic>
        <p:nvPicPr>
          <p:cNvPr id="5" name="Picture 12">
            <a:hlinkClick r:id="" action="ppaction://media"/>
          </p:cNvPr>
          <p:cNvPicPr>
            <a:picLocks noRot="1" noChangeAspect="1" noChangeArrowheads="1"/>
          </p:cNvPicPr>
          <p:nvPr>
            <a:wavAudioFile r:embed="rId2" name="The lid was in the loft.wav"/>
          </p:nvPr>
        </p:nvPicPr>
        <p:blipFill>
          <a:blip r:embed="rId13" cstate="print"/>
          <a:srcRect/>
          <a:stretch>
            <a:fillRect/>
          </a:stretch>
        </p:blipFill>
        <p:spPr bwMode="auto">
          <a:xfrm>
            <a:off x="9448800" y="1828800"/>
            <a:ext cx="244475" cy="244475"/>
          </a:xfrm>
          <a:prstGeom prst="rect">
            <a:avLst/>
          </a:prstGeom>
          <a:noFill/>
          <a:ln w="9525">
            <a:noFill/>
            <a:miter lim="800000"/>
            <a:headEnd/>
            <a:tailEnd/>
          </a:ln>
        </p:spPr>
      </p:pic>
      <p:pic>
        <p:nvPicPr>
          <p:cNvPr id="11" name="Picture 20">
            <a:hlinkClick r:id="" action="ppaction://media"/>
          </p:cNvPr>
          <p:cNvPicPr>
            <a:picLocks noRot="1" noChangeAspect="1" noChangeArrowheads="1"/>
          </p:cNvPicPr>
          <p:nvPr>
            <a:wavAudioFile r:embed="rId3" name="No the Tutor read that word right.wav"/>
          </p:nvPr>
        </p:nvPicPr>
        <p:blipFill>
          <a:blip r:embed="rId13" cstate="print"/>
          <a:srcRect/>
          <a:stretch>
            <a:fillRect/>
          </a:stretch>
        </p:blipFill>
        <p:spPr bwMode="auto">
          <a:xfrm>
            <a:off x="9448800" y="6781800"/>
            <a:ext cx="244475" cy="244475"/>
          </a:xfrm>
          <a:prstGeom prst="rect">
            <a:avLst/>
          </a:prstGeom>
          <a:noFill/>
        </p:spPr>
      </p:pic>
      <p:sp>
        <p:nvSpPr>
          <p:cNvPr id="10" name="Rectangle 14"/>
          <p:cNvSpPr>
            <a:spLocks noChangeArrowheads="1"/>
          </p:cNvSpPr>
          <p:nvPr/>
        </p:nvSpPr>
        <p:spPr bwMode="auto">
          <a:xfrm>
            <a:off x="2549221" y="2477869"/>
            <a:ext cx="727379" cy="646331"/>
          </a:xfrm>
          <a:prstGeom prst="rect">
            <a:avLst/>
          </a:prstGeom>
          <a:solidFill>
            <a:srgbClr val="FFFF00"/>
          </a:solidFill>
          <a:ln w="9525">
            <a:noFill/>
            <a:miter lim="800000"/>
            <a:headEnd/>
            <a:tailEnd/>
          </a:ln>
        </p:spPr>
        <p:txBody>
          <a:bodyPr wrap="none" lIns="0" rIns="0">
            <a:spAutoFit/>
          </a:bodyPr>
          <a:lstStyle/>
          <a:p>
            <a:r>
              <a:rPr lang="en-US" sz="3600" dirty="0"/>
              <a:t>was</a:t>
            </a:r>
          </a:p>
        </p:txBody>
      </p:sp>
      <p:pic>
        <p:nvPicPr>
          <p:cNvPr id="27" name="Picture 4"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4" cstate="print"/>
          <a:srcRect/>
          <a:stretch>
            <a:fillRect/>
          </a:stretch>
        </p:blipFill>
        <p:spPr bwMode="auto">
          <a:xfrm>
            <a:off x="609600" y="1828800"/>
            <a:ext cx="8077200" cy="5032375"/>
          </a:xfrm>
          <a:prstGeom prst="rect">
            <a:avLst/>
          </a:prstGeom>
          <a:noFill/>
        </p:spPr>
      </p:pic>
      <p:pic>
        <p:nvPicPr>
          <p:cNvPr id="28" name="Picture 5" descr="D:\listen\Documentation\Papers\ITS2002\ITS2002 Workshop on Evidence-centered design (ECD) approach to creating diagnostic e-assessments\cloze examples\HARD WORD CLOZE HIGHLIGHT- Ant, highlight BOTHER.jpg"/>
          <p:cNvPicPr>
            <a:picLocks noChangeAspect="1" noChangeArrowheads="1"/>
          </p:cNvPicPr>
          <p:nvPr/>
        </p:nvPicPr>
        <p:blipFill>
          <a:blip r:embed="rId15" cstate="print"/>
          <a:srcRect/>
          <a:stretch>
            <a:fillRect/>
          </a:stretch>
        </p:blipFill>
        <p:spPr bwMode="auto">
          <a:xfrm>
            <a:off x="609600" y="1828800"/>
            <a:ext cx="8001000" cy="5032375"/>
          </a:xfrm>
          <a:prstGeom prst="rect">
            <a:avLst/>
          </a:prstGeom>
          <a:noFill/>
        </p:spPr>
      </p:pic>
      <p:pic>
        <p:nvPicPr>
          <p:cNvPr id="29" name="Picture 6" descr="D:\listen\Documentation\Papers\ITS2002\ITS2002 Workshop on Evidence-centered design (ECD) approach to creating diagnostic e-assessments\cloze examples\HARD WORD CLOZE HIGHLIGHT- Ant, highlight RECOMMEND.jpg"/>
          <p:cNvPicPr>
            <a:picLocks noChangeAspect="1" noChangeArrowheads="1"/>
          </p:cNvPicPr>
          <p:nvPr/>
        </p:nvPicPr>
        <p:blipFill>
          <a:blip r:embed="rId16" cstate="print"/>
          <a:srcRect/>
          <a:stretch>
            <a:fillRect/>
          </a:stretch>
        </p:blipFill>
        <p:spPr bwMode="auto">
          <a:xfrm>
            <a:off x="609600" y="1828800"/>
            <a:ext cx="8077200" cy="5032375"/>
          </a:xfrm>
          <a:prstGeom prst="rect">
            <a:avLst/>
          </a:prstGeom>
          <a:noFill/>
        </p:spPr>
      </p:pic>
      <p:pic>
        <p:nvPicPr>
          <p:cNvPr id="30" name="Picture 7" descr="D:\listen\Documentation\Papers\ITS2002\ITS2002 Workshop on Evidence-centered design (ECD) approach to creating diagnostic e-assessments\cloze examples\HARD WORD CLOZE HIGHLIGHT- Ant, highlight CHAT.jpg"/>
          <p:cNvPicPr>
            <a:picLocks noChangeAspect="1" noChangeArrowheads="1"/>
          </p:cNvPicPr>
          <p:nvPr/>
        </p:nvPicPr>
        <p:blipFill>
          <a:blip r:embed="rId17" cstate="print"/>
          <a:srcRect/>
          <a:stretch>
            <a:fillRect/>
          </a:stretch>
        </p:blipFill>
        <p:spPr bwMode="auto">
          <a:xfrm>
            <a:off x="609600" y="1828800"/>
            <a:ext cx="8153400" cy="5111750"/>
          </a:xfrm>
          <a:prstGeom prst="rect">
            <a:avLst/>
          </a:prstGeom>
          <a:noFill/>
        </p:spPr>
      </p:pic>
      <p:pic>
        <p:nvPicPr>
          <p:cNvPr id="31" name="Picture 8" descr="D:\listen\Documentation\Papers\ITS2002\ITS2002 Workshop on Evidence-centered design (ECD) approach to creating diagnostic e-assessments\cloze examples\HARD WORD CLOZE HIGHLIGHT- Ant, highlight GRASSHOPPER.jpg"/>
          <p:cNvPicPr>
            <a:picLocks noChangeAspect="1" noChangeArrowheads="1"/>
          </p:cNvPicPr>
          <p:nvPr/>
        </p:nvPicPr>
        <p:blipFill>
          <a:blip r:embed="rId18" cstate="print"/>
          <a:srcRect/>
          <a:stretch>
            <a:fillRect/>
          </a:stretch>
        </p:blipFill>
        <p:spPr bwMode="auto">
          <a:xfrm>
            <a:off x="609600" y="1828800"/>
            <a:ext cx="8153400" cy="5080000"/>
          </a:xfrm>
          <a:prstGeom prst="rect">
            <a:avLst/>
          </a:prstGeom>
          <a:noFill/>
        </p:spPr>
      </p:pic>
      <p:pic>
        <p:nvPicPr>
          <p:cNvPr id="32" name="Picture 9"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4" cstate="print"/>
          <a:srcRect/>
          <a:stretch>
            <a:fillRect/>
          </a:stretch>
        </p:blipFill>
        <p:spPr bwMode="auto">
          <a:xfrm>
            <a:off x="609600" y="1828800"/>
            <a:ext cx="8077200" cy="5032375"/>
          </a:xfrm>
          <a:prstGeom prst="rect">
            <a:avLst/>
          </a:prstGeom>
          <a:noFill/>
        </p:spPr>
      </p:pic>
      <p:pic>
        <p:nvPicPr>
          <p:cNvPr id="33" name="Picture 10"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4" cstate="print"/>
          <a:srcRect/>
          <a:stretch>
            <a:fillRect/>
          </a:stretch>
        </p:blipFill>
        <p:spPr bwMode="auto">
          <a:xfrm>
            <a:off x="609600" y="1828800"/>
            <a:ext cx="8077200" cy="5032375"/>
          </a:xfrm>
          <a:prstGeom prst="rect">
            <a:avLst/>
          </a:prstGeom>
          <a:noFill/>
        </p:spPr>
      </p:pic>
      <p:sp>
        <p:nvSpPr>
          <p:cNvPr id="22" name="Footer Placeholder 21"/>
          <p:cNvSpPr>
            <a:spLocks noGrp="1"/>
          </p:cNvSpPr>
          <p:nvPr>
            <p:ph type="ftr" sz="quarter" idx="11"/>
          </p:nvPr>
        </p:nvSpPr>
        <p:spPr>
          <a:xfrm>
            <a:off x="3124200" y="6356350"/>
            <a:ext cx="2895600" cy="365125"/>
          </a:xfrm>
        </p:spPr>
        <p:txBody>
          <a:bodyPr/>
          <a:lstStyle/>
          <a:p>
            <a:r>
              <a:rPr lang="en-US" smtClean="0"/>
              <a:t>Jack Mostow keynote</a:t>
            </a:r>
            <a:endParaRPr lang="en-US"/>
          </a:p>
        </p:txBody>
      </p:sp>
      <p:sp>
        <p:nvSpPr>
          <p:cNvPr id="23" name="Date Placeholder 22"/>
          <p:cNvSpPr>
            <a:spLocks noGrp="1"/>
          </p:cNvSpPr>
          <p:nvPr>
            <p:ph type="dt" sz="half" idx="10"/>
          </p:nvPr>
        </p:nvSpPr>
        <p:spPr>
          <a:xfrm>
            <a:off x="457200" y="6356350"/>
            <a:ext cx="2133600" cy="365125"/>
          </a:xfrm>
        </p:spPr>
        <p:txBody>
          <a:bodyPr/>
          <a:lstStyle/>
          <a:p>
            <a:r>
              <a:rPr lang="en-US" smtClean="0"/>
              <a:t>11/5/11</a:t>
            </a:r>
            <a:endParaRPr lang="en-US"/>
          </a:p>
        </p:txBody>
      </p:sp>
      <p:sp>
        <p:nvSpPr>
          <p:cNvPr id="24" name="Slide Number Placeholder 23"/>
          <p:cNvSpPr>
            <a:spLocks noGrp="1"/>
          </p:cNvSpPr>
          <p:nvPr>
            <p:ph type="sldNum" sz="quarter" idx="12"/>
          </p:nvPr>
        </p:nvSpPr>
        <p:spPr>
          <a:xfrm>
            <a:off x="6553200" y="6356350"/>
            <a:ext cx="2133600" cy="365125"/>
          </a:xfrm>
        </p:spPr>
        <p:txBody>
          <a:bodyPr/>
          <a:lstStyle/>
          <a:p>
            <a:fld id="{25EE983D-F55F-4A4B-AD56-769414CD0A5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2200"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50" fill="hold"/>
                                        <p:tgtEl>
                                          <p:spTgt spid="11"/>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mediacall" presetSubtype="0" fill="hold" nodeType="withEffect">
                                  <p:stCondLst>
                                    <p:cond delay="0"/>
                                  </p:stCondLst>
                                  <p:childTnLst>
                                    <p:cmd type="call" cmd="playFrom(0.0)">
                                      <p:cBhvr>
                                        <p:cTn id="23" dur="4152" fill="hold"/>
                                        <p:tgtEl>
                                          <p:spTgt spid="12"/>
                                        </p:tgtEl>
                                      </p:cBhvr>
                                    </p:cmd>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md type="call" cmd="stop">
                                      <p:cBhvr>
                                        <p:cTn id="30" dur="1">
                                          <p:stCondLst>
                                            <p:cond delay="499"/>
                                          </p:stCondLst>
                                        </p:cTn>
                                        <p:tgtEl>
                                          <p:spTgt spid="5"/>
                                        </p:tgtEl>
                                      </p:cBhvr>
                                    </p:cmd>
                                  </p:childTnLst>
                                </p:cTn>
                              </p:par>
                              <p:par>
                                <p:cTn id="31" presetID="2" presetClass="exit" presetSubtype="4" fill="hold" grpId="1" nodeType="withEffect">
                                  <p:stCondLst>
                                    <p:cond delay="0"/>
                                  </p:st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1+ppt_h/2"/>
                                          </p:val>
                                        </p:tav>
                                      </p:tavLst>
                                    </p:anim>
                                    <p:set>
                                      <p:cBhvr>
                                        <p:cTn id="34" dur="1" fill="hold">
                                          <p:stCondLst>
                                            <p:cond delay="499"/>
                                          </p:stCondLst>
                                        </p:cTn>
                                        <p:tgtEl>
                                          <p:spTgt spid="1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md type="call" cmd="stop">
                                      <p:cBhvr>
                                        <p:cTn id="39" dur="1">
                                          <p:stCondLst>
                                            <p:cond delay="499"/>
                                          </p:stCondLst>
                                        </p:cTn>
                                        <p:tgtEl>
                                          <p:spTgt spid="11"/>
                                        </p:tgtEl>
                                      </p:cBhvr>
                                    </p:cmd>
                                  </p:childTnLst>
                                </p:cTn>
                              </p:par>
                              <p:par>
                                <p:cTn id="40" presetID="2" presetClass="exit" presetSubtype="4" fill="hold" nodeType="withEffect">
                                  <p:stCondLst>
                                    <p:cond delay="0"/>
                                  </p:stCondLst>
                                  <p:childTnLst>
                                    <p:anim calcmode="lin" valueType="num">
                                      <p:cBhvr additive="base">
                                        <p:cTn id="41" dur="500"/>
                                        <p:tgtEl>
                                          <p:spTgt spid="12"/>
                                        </p:tgtEl>
                                        <p:attrNameLst>
                                          <p:attrName>ppt_x</p:attrName>
                                        </p:attrNameLst>
                                      </p:cBhvr>
                                      <p:tavLst>
                                        <p:tav tm="0">
                                          <p:val>
                                            <p:strVal val="ppt_x"/>
                                          </p:val>
                                        </p:tav>
                                        <p:tav tm="100000">
                                          <p:val>
                                            <p:strVal val="ppt_x"/>
                                          </p:val>
                                        </p:tav>
                                      </p:tavLst>
                                    </p:anim>
                                    <p:anim calcmode="lin" valueType="num">
                                      <p:cBhvr additive="base">
                                        <p:cTn id="42" dur="500"/>
                                        <p:tgtEl>
                                          <p:spTgt spid="12"/>
                                        </p:tgtEl>
                                        <p:attrNameLst>
                                          <p:attrName>ppt_y</p:attrName>
                                        </p:attrNameLst>
                                      </p:cBhvr>
                                      <p:tavLst>
                                        <p:tav tm="0">
                                          <p:val>
                                            <p:strVal val="ppt_y"/>
                                          </p:val>
                                        </p:tav>
                                        <p:tav tm="100000">
                                          <p:val>
                                            <p:strVal val="1+ppt_h/2"/>
                                          </p:val>
                                        </p:tav>
                                      </p:tavLst>
                                    </p:anim>
                                    <p:set>
                                      <p:cBhvr>
                                        <p:cTn id="43" dur="1" fill="hold">
                                          <p:stCondLst>
                                            <p:cond delay="499"/>
                                          </p:stCondLst>
                                        </p:cTn>
                                        <p:tgtEl>
                                          <p:spTgt spid="12"/>
                                        </p:tgtEl>
                                        <p:attrNameLst>
                                          <p:attrName>style.visibility</p:attrName>
                                        </p:attrNameLst>
                                      </p:cBhvr>
                                      <p:to>
                                        <p:strVal val="hidden"/>
                                      </p:to>
                                    </p:set>
                                    <p:cmd type="call" cmd="stop">
                                      <p:cBhvr>
                                        <p:cTn id="44" dur="1">
                                          <p:stCondLst>
                                            <p:cond delay="499"/>
                                          </p:stCondLst>
                                        </p:cTn>
                                        <p:tgtEl>
                                          <p:spTgt spid="12"/>
                                        </p:tgtEl>
                                      </p:cBhvr>
                                    </p:cmd>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2" presetClass="exit" presetSubtype="4" fill="hold" grpId="3" nodeType="withEffect">
                                  <p:stCondLst>
                                    <p:cond delay="0"/>
                                  </p:stCondLst>
                                  <p:childTnLst>
                                    <p:anim calcmode="lin" valueType="num">
                                      <p:cBhvr additive="base">
                                        <p:cTn id="50" dur="500"/>
                                        <p:tgtEl>
                                          <p:spTgt spid="10"/>
                                        </p:tgtEl>
                                        <p:attrNameLst>
                                          <p:attrName>ppt_x</p:attrName>
                                        </p:attrNameLst>
                                      </p:cBhvr>
                                      <p:tavLst>
                                        <p:tav tm="0">
                                          <p:val>
                                            <p:strVal val="ppt_x"/>
                                          </p:val>
                                        </p:tav>
                                        <p:tav tm="100000">
                                          <p:val>
                                            <p:strVal val="ppt_x"/>
                                          </p:val>
                                        </p:tav>
                                      </p:tavLst>
                                    </p:anim>
                                    <p:anim calcmode="lin" valueType="num">
                                      <p:cBhvr additive="base">
                                        <p:cTn id="51" dur="500"/>
                                        <p:tgtEl>
                                          <p:spTgt spid="10"/>
                                        </p:tgtEl>
                                        <p:attrNameLst>
                                          <p:attrName>ppt_y</p:attrName>
                                        </p:attrNameLst>
                                      </p:cBhvr>
                                      <p:tavLst>
                                        <p:tav tm="0">
                                          <p:val>
                                            <p:strVal val="ppt_y"/>
                                          </p:val>
                                        </p:tav>
                                        <p:tav tm="100000">
                                          <p:val>
                                            <p:strVal val="1+ppt_h/2"/>
                                          </p:val>
                                        </p:tav>
                                      </p:tavLst>
                                    </p:anim>
                                    <p:set>
                                      <p:cBhvr>
                                        <p:cTn id="52" dur="1" fill="hold">
                                          <p:stCondLst>
                                            <p:cond delay="499"/>
                                          </p:stCondLst>
                                        </p:cTn>
                                        <p:tgtEl>
                                          <p:spTgt spid="10"/>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11"/>
                                        </p:tgtEl>
                                        <p:attrNameLst>
                                          <p:attrName>ppt_x</p:attrName>
                                        </p:attrNameLst>
                                      </p:cBhvr>
                                      <p:tavLst>
                                        <p:tav tm="0">
                                          <p:val>
                                            <p:strVal val="ppt_x"/>
                                          </p:val>
                                        </p:tav>
                                        <p:tav tm="100000">
                                          <p:val>
                                            <p:strVal val="ppt_x"/>
                                          </p:val>
                                        </p:tav>
                                      </p:tavLst>
                                    </p:anim>
                                    <p:anim calcmode="lin" valueType="num">
                                      <p:cBhvr additive="base">
                                        <p:cTn id="55" dur="500"/>
                                        <p:tgtEl>
                                          <p:spTgt spid="11"/>
                                        </p:tgtEl>
                                        <p:attrNameLst>
                                          <p:attrName>ppt_y</p:attrName>
                                        </p:attrNameLst>
                                      </p:cBhvr>
                                      <p:tavLst>
                                        <p:tav tm="0">
                                          <p:val>
                                            <p:strVal val="ppt_y"/>
                                          </p:val>
                                        </p:tav>
                                        <p:tav tm="100000">
                                          <p:val>
                                            <p:strVal val="1+ppt_h/2"/>
                                          </p:val>
                                        </p:tav>
                                      </p:tavLst>
                                    </p:anim>
                                    <p:set>
                                      <p:cBhvr>
                                        <p:cTn id="56" dur="1" fill="hold">
                                          <p:stCondLst>
                                            <p:cond delay="499"/>
                                          </p:stCondLst>
                                        </p:cTn>
                                        <p:tgtEl>
                                          <p:spTgt spid="11"/>
                                        </p:tgtEl>
                                        <p:attrNameLst>
                                          <p:attrName>style.visibility</p:attrName>
                                        </p:attrNameLst>
                                      </p:cBhvr>
                                      <p:to>
                                        <p:strVal val="hidden"/>
                                      </p:to>
                                    </p:set>
                                    <p:cmd type="call" cmd="stop">
                                      <p:cBhvr>
                                        <p:cTn id="57" dur="1">
                                          <p:stCondLst>
                                            <p:cond delay="499"/>
                                          </p:stCondLst>
                                        </p:cTn>
                                        <p:tgtEl>
                                          <p:spTgt spid="11"/>
                                        </p:tgtEl>
                                      </p:cBhvr>
                                    </p:cmd>
                                  </p:childTnLst>
                                </p:cTn>
                              </p:par>
                              <p:par>
                                <p:cTn id="58" presetID="2" presetClass="exit" presetSubtype="4" fill="hold" nodeType="withEffect">
                                  <p:stCondLst>
                                    <p:cond delay="0"/>
                                  </p:stCondLst>
                                  <p:childTnLst>
                                    <p:anim calcmode="lin" valueType="num">
                                      <p:cBhvr additive="base">
                                        <p:cTn id="59" dur="500"/>
                                        <p:tgtEl>
                                          <p:spTgt spid="12"/>
                                        </p:tgtEl>
                                        <p:attrNameLst>
                                          <p:attrName>ppt_x</p:attrName>
                                        </p:attrNameLst>
                                      </p:cBhvr>
                                      <p:tavLst>
                                        <p:tav tm="0">
                                          <p:val>
                                            <p:strVal val="ppt_x"/>
                                          </p:val>
                                        </p:tav>
                                        <p:tav tm="100000">
                                          <p:val>
                                            <p:strVal val="ppt_x"/>
                                          </p:val>
                                        </p:tav>
                                      </p:tavLst>
                                    </p:anim>
                                    <p:anim calcmode="lin" valueType="num">
                                      <p:cBhvr additive="base">
                                        <p:cTn id="60" dur="500"/>
                                        <p:tgtEl>
                                          <p:spTgt spid="12"/>
                                        </p:tgtEl>
                                        <p:attrNameLst>
                                          <p:attrName>ppt_y</p:attrName>
                                        </p:attrNameLst>
                                      </p:cBhvr>
                                      <p:tavLst>
                                        <p:tav tm="0">
                                          <p:val>
                                            <p:strVal val="ppt_y"/>
                                          </p:val>
                                        </p:tav>
                                        <p:tav tm="100000">
                                          <p:val>
                                            <p:strVal val="1+ppt_h/2"/>
                                          </p:val>
                                        </p:tav>
                                      </p:tavLst>
                                    </p:anim>
                                    <p:set>
                                      <p:cBhvr>
                                        <p:cTn id="61" dur="1" fill="hold">
                                          <p:stCondLst>
                                            <p:cond delay="499"/>
                                          </p:stCondLst>
                                        </p:cTn>
                                        <p:tgtEl>
                                          <p:spTgt spid="12"/>
                                        </p:tgtEl>
                                        <p:attrNameLst>
                                          <p:attrName>style.visibility</p:attrName>
                                        </p:attrNameLst>
                                      </p:cBhvr>
                                      <p:to>
                                        <p:strVal val="hidden"/>
                                      </p:to>
                                    </p:set>
                                    <p:cmd type="call" cmd="stop">
                                      <p:cBhvr>
                                        <p:cTn id="62" dur="1">
                                          <p:stCondLst>
                                            <p:cond delay="499"/>
                                          </p:stCondLst>
                                        </p:cTn>
                                        <p:tgtEl>
                                          <p:spTgt spid="12"/>
                                        </p:tgtEl>
                                      </p:cBhvr>
                                    </p:cmd>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Click on the missing word.wav"/>
                                        </p:tgtEl>
                                      </p:cMediaNode>
                                    </p:audio>
                                  </p:subTnLst>
                                </p:cTn>
                              </p:par>
                            </p:childTnLst>
                          </p:cTn>
                        </p:par>
                        <p:par>
                          <p:cTn id="69" fill="hold">
                            <p:stCondLst>
                              <p:cond delay="500"/>
                            </p:stCondLst>
                            <p:childTnLst>
                              <p:par>
                                <p:cTn id="70" presetID="1" presetClass="entr" presetSubtype="0" fill="hold" nodeType="afterEffect">
                                  <p:stCondLst>
                                    <p:cond delay="2000"/>
                                  </p:stCondLst>
                                  <p:childTnLst>
                                    <p:set>
                                      <p:cBhvr>
                                        <p:cTn id="71" dur="1" fill="hold">
                                          <p:stCondLst>
                                            <p:cond delay="499"/>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7" name="Ant Cloze sentence.wav"/>
                                        </p:tgtEl>
                                      </p:cMediaNode>
                                    </p:audio>
                                  </p:subTnLst>
                                </p:cTn>
                              </p:par>
                            </p:childTnLst>
                          </p:cTn>
                        </p:par>
                        <p:par>
                          <p:cTn id="72" fill="hold">
                            <p:stCondLst>
                              <p:cond delay="3000"/>
                            </p:stCondLst>
                            <p:childTnLst>
                              <p:par>
                                <p:cTn id="73" presetID="1" presetClass="entr" presetSubtype="0" fill="hold" nodeType="afterEffect">
                                  <p:stCondLst>
                                    <p:cond delay="6000"/>
                                  </p:stCondLst>
                                  <p:childTnLst>
                                    <p:set>
                                      <p:cBhvr>
                                        <p:cTn id="74"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8" name="bother.wav"/>
                                        </p:tgtEl>
                                      </p:cMediaNode>
                                    </p:audio>
                                  </p:subTnLst>
                                </p:cTn>
                              </p:par>
                            </p:childTnLst>
                          </p:cTn>
                        </p:par>
                        <p:par>
                          <p:cTn id="75" fill="hold">
                            <p:stCondLst>
                              <p:cond delay="9500"/>
                            </p:stCondLst>
                            <p:childTnLst>
                              <p:par>
                                <p:cTn id="76" presetID="1" presetClass="entr" presetSubtype="0" fill="hold" nodeType="afterEffect">
                                  <p:stCondLst>
                                    <p:cond delay="1000"/>
                                  </p:stCondLst>
                                  <p:childTnLst>
                                    <p:set>
                                      <p:cBhvr>
                                        <p:cTn id="77" dur="1" fill="hold">
                                          <p:stCondLst>
                                            <p:cond delay="499"/>
                                          </p:stCondLst>
                                        </p:cTn>
                                        <p:tgtEl>
                                          <p:spTgt spid="29"/>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9" name="recommend.wav"/>
                                        </p:tgtEl>
                                      </p:cMediaNode>
                                    </p:audio>
                                  </p:subTnLst>
                                </p:cTn>
                              </p:par>
                            </p:childTnLst>
                          </p:cTn>
                        </p:par>
                        <p:par>
                          <p:cTn id="78" fill="hold">
                            <p:stCondLst>
                              <p:cond delay="11000"/>
                            </p:stCondLst>
                            <p:childTnLst>
                              <p:par>
                                <p:cTn id="79" presetID="1" presetClass="entr" presetSubtype="0" fill="hold" nodeType="afterEffect">
                                  <p:stCondLst>
                                    <p:cond delay="1000"/>
                                  </p:stCondLst>
                                  <p:childTnLst>
                                    <p:set>
                                      <p:cBhvr>
                                        <p:cTn id="80" dur="1" fill="hold">
                                          <p:stCondLst>
                                            <p:cond delay="499"/>
                                          </p:stCondLst>
                                        </p:cTn>
                                        <p:tgtEl>
                                          <p:spTgt spid="30"/>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10" name="chat.WAV"/>
                                        </p:tgtEl>
                                      </p:cMediaNode>
                                    </p:audio>
                                  </p:subTnLst>
                                </p:cTn>
                              </p:par>
                            </p:childTnLst>
                          </p:cTn>
                        </p:par>
                        <p:par>
                          <p:cTn id="81" fill="hold">
                            <p:stCondLst>
                              <p:cond delay="12500"/>
                            </p:stCondLst>
                            <p:childTnLst>
                              <p:par>
                                <p:cTn id="82" presetID="1" presetClass="entr" presetSubtype="0" fill="hold" nodeType="afterEffect">
                                  <p:stCondLst>
                                    <p:cond delay="1000"/>
                                  </p:stCondLst>
                                  <p:childTnLst>
                                    <p:set>
                                      <p:cBhvr>
                                        <p:cTn id="83" dur="1" fill="hold">
                                          <p:stCondLst>
                                            <p:cond delay="499"/>
                                          </p:stCondLst>
                                        </p:cTn>
                                        <p:tgtEl>
                                          <p:spTgt spid="31"/>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11" name="Grasshopper.wav"/>
                                        </p:tgtEl>
                                      </p:cMediaNode>
                                    </p:audio>
                                  </p:subTnLst>
                                </p:cTn>
                              </p:par>
                            </p:childTnLst>
                          </p:cTn>
                        </p:par>
                        <p:par>
                          <p:cTn id="84" fill="hold">
                            <p:stCondLst>
                              <p:cond delay="14000"/>
                            </p:stCondLst>
                            <p:childTnLst>
                              <p:par>
                                <p:cTn id="85" presetID="1" presetClass="entr" presetSubtype="0" fill="hold" nodeType="afterEffect">
                                  <p:stCondLst>
                                    <p:cond delay="2000"/>
                                  </p:stCondLst>
                                  <p:childTnLst>
                                    <p:set>
                                      <p:cBhvr>
                                        <p:cTn id="86" dur="1" fill="hold">
                                          <p:stCondLst>
                                            <p:cond delay="499"/>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27"/>
                                        </p:tgtEl>
                                        <p:attrNameLst>
                                          <p:attrName>ppt_x</p:attrName>
                                        </p:attrNameLst>
                                      </p:cBhvr>
                                      <p:tavLst>
                                        <p:tav tm="0">
                                          <p:val>
                                            <p:strVal val="ppt_x"/>
                                          </p:val>
                                        </p:tav>
                                        <p:tav tm="100000">
                                          <p:val>
                                            <p:strVal val="ppt_x"/>
                                          </p:val>
                                        </p:tav>
                                      </p:tavLst>
                                    </p:anim>
                                    <p:anim calcmode="lin" valueType="num">
                                      <p:cBhvr additive="base">
                                        <p:cTn id="91" dur="500"/>
                                        <p:tgtEl>
                                          <p:spTgt spid="27"/>
                                        </p:tgtEl>
                                        <p:attrNameLst>
                                          <p:attrName>ppt_y</p:attrName>
                                        </p:attrNameLst>
                                      </p:cBhvr>
                                      <p:tavLst>
                                        <p:tav tm="0">
                                          <p:val>
                                            <p:strVal val="ppt_y"/>
                                          </p:val>
                                        </p:tav>
                                        <p:tav tm="100000">
                                          <p:val>
                                            <p:strVal val="1+ppt_h/2"/>
                                          </p:val>
                                        </p:tav>
                                      </p:tavLst>
                                    </p:anim>
                                    <p:set>
                                      <p:cBhvr>
                                        <p:cTn id="92" dur="1" fill="hold">
                                          <p:stCondLst>
                                            <p:cond delay="499"/>
                                          </p:stCondLst>
                                        </p:cTn>
                                        <p:tgtEl>
                                          <p:spTgt spid="27"/>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28"/>
                                        </p:tgtEl>
                                        <p:attrNameLst>
                                          <p:attrName>ppt_x</p:attrName>
                                        </p:attrNameLst>
                                      </p:cBhvr>
                                      <p:tavLst>
                                        <p:tav tm="0">
                                          <p:val>
                                            <p:strVal val="ppt_x"/>
                                          </p:val>
                                        </p:tav>
                                        <p:tav tm="100000">
                                          <p:val>
                                            <p:strVal val="ppt_x"/>
                                          </p:val>
                                        </p:tav>
                                      </p:tavLst>
                                    </p:anim>
                                    <p:anim calcmode="lin" valueType="num">
                                      <p:cBhvr additive="base">
                                        <p:cTn id="95" dur="500"/>
                                        <p:tgtEl>
                                          <p:spTgt spid="28"/>
                                        </p:tgtEl>
                                        <p:attrNameLst>
                                          <p:attrName>ppt_y</p:attrName>
                                        </p:attrNameLst>
                                      </p:cBhvr>
                                      <p:tavLst>
                                        <p:tav tm="0">
                                          <p:val>
                                            <p:strVal val="ppt_y"/>
                                          </p:val>
                                        </p:tav>
                                        <p:tav tm="100000">
                                          <p:val>
                                            <p:strVal val="1+ppt_h/2"/>
                                          </p:val>
                                        </p:tav>
                                      </p:tavLst>
                                    </p:anim>
                                    <p:set>
                                      <p:cBhvr>
                                        <p:cTn id="96" dur="1" fill="hold">
                                          <p:stCondLst>
                                            <p:cond delay="499"/>
                                          </p:stCondLst>
                                        </p:cTn>
                                        <p:tgtEl>
                                          <p:spTgt spid="28"/>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29"/>
                                        </p:tgtEl>
                                        <p:attrNameLst>
                                          <p:attrName>ppt_x</p:attrName>
                                        </p:attrNameLst>
                                      </p:cBhvr>
                                      <p:tavLst>
                                        <p:tav tm="0">
                                          <p:val>
                                            <p:strVal val="ppt_x"/>
                                          </p:val>
                                        </p:tav>
                                        <p:tav tm="100000">
                                          <p:val>
                                            <p:strVal val="ppt_x"/>
                                          </p:val>
                                        </p:tav>
                                      </p:tavLst>
                                    </p:anim>
                                    <p:anim calcmode="lin" valueType="num">
                                      <p:cBhvr additive="base">
                                        <p:cTn id="99" dur="500"/>
                                        <p:tgtEl>
                                          <p:spTgt spid="29"/>
                                        </p:tgtEl>
                                        <p:attrNameLst>
                                          <p:attrName>ppt_y</p:attrName>
                                        </p:attrNameLst>
                                      </p:cBhvr>
                                      <p:tavLst>
                                        <p:tav tm="0">
                                          <p:val>
                                            <p:strVal val="ppt_y"/>
                                          </p:val>
                                        </p:tav>
                                        <p:tav tm="100000">
                                          <p:val>
                                            <p:strVal val="1+ppt_h/2"/>
                                          </p:val>
                                        </p:tav>
                                      </p:tavLst>
                                    </p:anim>
                                    <p:set>
                                      <p:cBhvr>
                                        <p:cTn id="100" dur="1" fill="hold">
                                          <p:stCondLst>
                                            <p:cond delay="499"/>
                                          </p:stCondLst>
                                        </p:cTn>
                                        <p:tgtEl>
                                          <p:spTgt spid="29"/>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1+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31"/>
                                        </p:tgtEl>
                                        <p:attrNameLst>
                                          <p:attrName>ppt_x</p:attrName>
                                        </p:attrNameLst>
                                      </p:cBhvr>
                                      <p:tavLst>
                                        <p:tav tm="0">
                                          <p:val>
                                            <p:strVal val="ppt_x"/>
                                          </p:val>
                                        </p:tav>
                                        <p:tav tm="100000">
                                          <p:val>
                                            <p:strVal val="ppt_x"/>
                                          </p:val>
                                        </p:tav>
                                      </p:tavLst>
                                    </p:anim>
                                    <p:anim calcmode="lin" valueType="num">
                                      <p:cBhvr additive="base">
                                        <p:cTn id="107" dur="500"/>
                                        <p:tgtEl>
                                          <p:spTgt spid="31"/>
                                        </p:tgtEl>
                                        <p:attrNameLst>
                                          <p:attrName>ppt_y</p:attrName>
                                        </p:attrNameLst>
                                      </p:cBhvr>
                                      <p:tavLst>
                                        <p:tav tm="0">
                                          <p:val>
                                            <p:strVal val="ppt_y"/>
                                          </p:val>
                                        </p:tav>
                                        <p:tav tm="100000">
                                          <p:val>
                                            <p:strVal val="1+ppt_h/2"/>
                                          </p:val>
                                        </p:tav>
                                      </p:tavLst>
                                    </p:anim>
                                    <p:set>
                                      <p:cBhvr>
                                        <p:cTn id="108" dur="1" fill="hold">
                                          <p:stCondLst>
                                            <p:cond delay="499"/>
                                          </p:stCondLst>
                                        </p:cTn>
                                        <p:tgtEl>
                                          <p:spTgt spid="3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32"/>
                                        </p:tgtEl>
                                        <p:attrNameLst>
                                          <p:attrName>ppt_x</p:attrName>
                                        </p:attrNameLst>
                                      </p:cBhvr>
                                      <p:tavLst>
                                        <p:tav tm="0">
                                          <p:val>
                                            <p:strVal val="ppt_x"/>
                                          </p:val>
                                        </p:tav>
                                        <p:tav tm="100000">
                                          <p:val>
                                            <p:strVal val="ppt_x"/>
                                          </p:val>
                                        </p:tav>
                                      </p:tavLst>
                                    </p:anim>
                                    <p:anim calcmode="lin" valueType="num">
                                      <p:cBhvr additive="base">
                                        <p:cTn id="111" dur="500"/>
                                        <p:tgtEl>
                                          <p:spTgt spid="32"/>
                                        </p:tgtEl>
                                        <p:attrNameLst>
                                          <p:attrName>ppt_y</p:attrName>
                                        </p:attrNameLst>
                                      </p:cBhvr>
                                      <p:tavLst>
                                        <p:tav tm="0">
                                          <p:val>
                                            <p:strVal val="ppt_y"/>
                                          </p:val>
                                        </p:tav>
                                        <p:tav tm="100000">
                                          <p:val>
                                            <p:strVal val="1+ppt_h/2"/>
                                          </p:val>
                                        </p:tav>
                                      </p:tavLst>
                                    </p:anim>
                                    <p:set>
                                      <p:cBhvr>
                                        <p:cTn id="112" dur="1" fill="hold">
                                          <p:stCondLst>
                                            <p:cond delay="499"/>
                                          </p:stCondLst>
                                        </p:cTn>
                                        <p:tgtEl>
                                          <p:spTgt spid="32"/>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1+ppt_h/2"/>
                                          </p:val>
                                        </p:tav>
                                      </p:tavLst>
                                    </p:anim>
                                    <p:set>
                                      <p:cBhvr>
                                        <p:cTn id="116" dur="1" fill="hold">
                                          <p:stCondLst>
                                            <p:cond delay="499"/>
                                          </p:stCondLst>
                                        </p:cTn>
                                        <p:tgtEl>
                                          <p:spTgt spid="3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nodeType="clickEffect">
                                  <p:stCondLst>
                                    <p:cond delay="0"/>
                                  </p:stCondLst>
                                  <p:childTnLst>
                                    <p:anim calcmode="lin" valueType="num">
                                      <p:cBhvr additive="base">
                                        <p:cTn id="130" dur="500"/>
                                        <p:tgtEl>
                                          <p:spTgt spid="34"/>
                                        </p:tgtEl>
                                        <p:attrNameLst>
                                          <p:attrName>ppt_x</p:attrName>
                                        </p:attrNameLst>
                                      </p:cBhvr>
                                      <p:tavLst>
                                        <p:tav tm="0">
                                          <p:val>
                                            <p:strVal val="ppt_x"/>
                                          </p:val>
                                        </p:tav>
                                        <p:tav tm="100000">
                                          <p:val>
                                            <p:strVal val="ppt_x"/>
                                          </p:val>
                                        </p:tav>
                                      </p:tavLst>
                                    </p:anim>
                                    <p:anim calcmode="lin" valueType="num">
                                      <p:cBhvr additive="base">
                                        <p:cTn id="131" dur="500"/>
                                        <p:tgtEl>
                                          <p:spTgt spid="34"/>
                                        </p:tgtEl>
                                        <p:attrNameLst>
                                          <p:attrName>ppt_y</p:attrName>
                                        </p:attrNameLst>
                                      </p:cBhvr>
                                      <p:tavLst>
                                        <p:tav tm="0">
                                          <p:val>
                                            <p:strVal val="ppt_y"/>
                                          </p:val>
                                        </p:tav>
                                        <p:tav tm="100000">
                                          <p:val>
                                            <p:strVal val="1+ppt_h/2"/>
                                          </p:val>
                                        </p:tav>
                                      </p:tavLst>
                                    </p:anim>
                                    <p:set>
                                      <p:cBhvr>
                                        <p:cTn id="132" dur="1" fill="hold">
                                          <p:stCondLst>
                                            <p:cond delay="499"/>
                                          </p:stCondLst>
                                        </p:cTn>
                                        <p:tgtEl>
                                          <p:spTgt spid="3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3">
                                            <p:txEl>
                                              <p:pRg st="15" end="15"/>
                                            </p:txEl>
                                          </p:spTgt>
                                        </p:tgtEl>
                                        <p:attrNameLst>
                                          <p:attrName>style.visibility</p:attrName>
                                        </p:attrNameLst>
                                      </p:cBhvr>
                                      <p:to>
                                        <p:strVal val="visible"/>
                                      </p:to>
                                    </p:set>
                                  </p:childTnLst>
                                </p:cTn>
                              </p:par>
                              <p:par>
                                <p:cTn id="181" presetID="2" presetClass="exit" presetSubtype="4" fill="hold" grpId="2" nodeType="withEffect">
                                  <p:stCondLst>
                                    <p:cond delay="0"/>
                                  </p:stCondLst>
                                  <p:childTnLst>
                                    <p:anim calcmode="lin" valueType="num">
                                      <p:cBhvr additive="base">
                                        <p:cTn id="182" dur="500"/>
                                        <p:tgtEl>
                                          <p:spTgt spid="10"/>
                                        </p:tgtEl>
                                        <p:attrNameLst>
                                          <p:attrName>ppt_x</p:attrName>
                                        </p:attrNameLst>
                                      </p:cBhvr>
                                      <p:tavLst>
                                        <p:tav tm="0">
                                          <p:val>
                                            <p:strVal val="ppt_x"/>
                                          </p:val>
                                        </p:tav>
                                        <p:tav tm="100000">
                                          <p:val>
                                            <p:strVal val="ppt_x"/>
                                          </p:val>
                                        </p:tav>
                                      </p:tavLst>
                                    </p:anim>
                                    <p:anim calcmode="lin" valueType="num">
                                      <p:cBhvr additive="base">
                                        <p:cTn id="183" dur="500"/>
                                        <p:tgtEl>
                                          <p:spTgt spid="10"/>
                                        </p:tgtEl>
                                        <p:attrNameLst>
                                          <p:attrName>ppt_y</p:attrName>
                                        </p:attrNameLst>
                                      </p:cBhvr>
                                      <p:tavLst>
                                        <p:tav tm="0">
                                          <p:val>
                                            <p:strVal val="ppt_y"/>
                                          </p:val>
                                        </p:tav>
                                        <p:tav tm="100000">
                                          <p:val>
                                            <p:strVal val="1+ppt_h/2"/>
                                          </p:val>
                                        </p:tav>
                                      </p:tavLst>
                                    </p:anim>
                                    <p:set>
                                      <p:cBhvr>
                                        <p:cTn id="184" dur="1" fill="hold">
                                          <p:stCondLst>
                                            <p:cond delay="499"/>
                                          </p:stCondLst>
                                        </p:cTn>
                                        <p:tgtEl>
                                          <p:spTgt spid="10"/>
                                        </p:tgtEl>
                                        <p:attrNameLst>
                                          <p:attrName>style.visibility</p:attrName>
                                        </p:attrNameLst>
                                      </p:cBhvr>
                                      <p:to>
                                        <p:strVal val="hidden"/>
                                      </p:to>
                                    </p:set>
                                  </p:childTnLst>
                                </p:cTn>
                              </p:par>
                              <p:par>
                                <p:cTn id="185" presetID="2" presetClass="exit" presetSubtype="4" fill="hold" nodeType="withEffect">
                                  <p:stCondLst>
                                    <p:cond delay="0"/>
                                  </p:stCondLst>
                                  <p:childTnLst>
                                    <p:anim calcmode="lin" valueType="num">
                                      <p:cBhvr additive="base">
                                        <p:cTn id="186" dur="500"/>
                                        <p:tgtEl>
                                          <p:spTgt spid="11"/>
                                        </p:tgtEl>
                                        <p:attrNameLst>
                                          <p:attrName>ppt_x</p:attrName>
                                        </p:attrNameLst>
                                      </p:cBhvr>
                                      <p:tavLst>
                                        <p:tav tm="0">
                                          <p:val>
                                            <p:strVal val="ppt_x"/>
                                          </p:val>
                                        </p:tav>
                                        <p:tav tm="100000">
                                          <p:val>
                                            <p:strVal val="ppt_x"/>
                                          </p:val>
                                        </p:tav>
                                      </p:tavLst>
                                    </p:anim>
                                    <p:anim calcmode="lin" valueType="num">
                                      <p:cBhvr additive="base">
                                        <p:cTn id="187" dur="500"/>
                                        <p:tgtEl>
                                          <p:spTgt spid="11"/>
                                        </p:tgtEl>
                                        <p:attrNameLst>
                                          <p:attrName>ppt_y</p:attrName>
                                        </p:attrNameLst>
                                      </p:cBhvr>
                                      <p:tavLst>
                                        <p:tav tm="0">
                                          <p:val>
                                            <p:strVal val="ppt_y"/>
                                          </p:val>
                                        </p:tav>
                                        <p:tav tm="100000">
                                          <p:val>
                                            <p:strVal val="1+ppt_h/2"/>
                                          </p:val>
                                        </p:tav>
                                      </p:tavLst>
                                    </p:anim>
                                    <p:set>
                                      <p:cBhvr>
                                        <p:cTn id="188" dur="1" fill="hold">
                                          <p:stCondLst>
                                            <p:cond delay="499"/>
                                          </p:stCondLst>
                                        </p:cTn>
                                        <p:tgtEl>
                                          <p:spTgt spid="11"/>
                                        </p:tgtEl>
                                        <p:attrNameLst>
                                          <p:attrName>style.visibility</p:attrName>
                                        </p:attrNameLst>
                                      </p:cBhvr>
                                      <p:to>
                                        <p:strVal val="hidden"/>
                                      </p:to>
                                    </p:set>
                                    <p:cmd type="call" cmd="stop">
                                      <p:cBhvr>
                                        <p:cTn id="189" dur="1">
                                          <p:stCondLst>
                                            <p:cond delay="499"/>
                                          </p:stCondLst>
                                        </p:cTn>
                                        <p:tgtEl>
                                          <p:spTgt spid="11"/>
                                        </p:tgtEl>
                                      </p:cBhvr>
                                    </p:cmd>
                                  </p:childTnLst>
                                </p:cTn>
                              </p:par>
                              <p:par>
                                <p:cTn id="190" presetID="2" presetClass="exit" presetSubtype="4" fill="hold" nodeType="withEffect">
                                  <p:stCondLst>
                                    <p:cond delay="0"/>
                                  </p:stCondLst>
                                  <p:childTnLst>
                                    <p:anim calcmode="lin" valueType="num">
                                      <p:cBhvr additive="base">
                                        <p:cTn id="191" dur="500"/>
                                        <p:tgtEl>
                                          <p:spTgt spid="12"/>
                                        </p:tgtEl>
                                        <p:attrNameLst>
                                          <p:attrName>ppt_x</p:attrName>
                                        </p:attrNameLst>
                                      </p:cBhvr>
                                      <p:tavLst>
                                        <p:tav tm="0">
                                          <p:val>
                                            <p:strVal val="ppt_x"/>
                                          </p:val>
                                        </p:tav>
                                        <p:tav tm="100000">
                                          <p:val>
                                            <p:strVal val="ppt_x"/>
                                          </p:val>
                                        </p:tav>
                                      </p:tavLst>
                                    </p:anim>
                                    <p:anim calcmode="lin" valueType="num">
                                      <p:cBhvr additive="base">
                                        <p:cTn id="192" dur="500"/>
                                        <p:tgtEl>
                                          <p:spTgt spid="12"/>
                                        </p:tgtEl>
                                        <p:attrNameLst>
                                          <p:attrName>ppt_y</p:attrName>
                                        </p:attrNameLst>
                                      </p:cBhvr>
                                      <p:tavLst>
                                        <p:tav tm="0">
                                          <p:val>
                                            <p:strVal val="ppt_y"/>
                                          </p:val>
                                        </p:tav>
                                        <p:tav tm="100000">
                                          <p:val>
                                            <p:strVal val="1+ppt_h/2"/>
                                          </p:val>
                                        </p:tav>
                                      </p:tavLst>
                                    </p:anim>
                                    <p:set>
                                      <p:cBhvr>
                                        <p:cTn id="193" dur="1" fill="hold">
                                          <p:stCondLst>
                                            <p:cond delay="499"/>
                                          </p:stCondLst>
                                        </p:cTn>
                                        <p:tgtEl>
                                          <p:spTgt spid="12"/>
                                        </p:tgtEl>
                                        <p:attrNameLst>
                                          <p:attrName>style.visibility</p:attrName>
                                        </p:attrNameLst>
                                      </p:cBhvr>
                                      <p:to>
                                        <p:strVal val="hidden"/>
                                      </p:to>
                                    </p:set>
                                    <p:cmd type="call" cmd="stop">
                                      <p:cBhvr>
                                        <p:cTn id="194" dur="1">
                                          <p:stCondLst>
                                            <p:cond delay="499"/>
                                          </p:stCondLst>
                                        </p:cTn>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9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19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uiExpand="1" build="p" bldLvl="2"/>
      <p:bldP spid="10" grpId="0" uiExpand="1" animBg="1"/>
      <p:bldP spid="10" grpId="1" uiExpand="1" animBg="1"/>
      <p:bldP spid="10" grpId="2" animBg="1"/>
      <p:bldP spid="10"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which will come next" hidden="1"/>
          <p:cNvPicPr>
            <a:picLocks noChangeAspect="1" noChangeArrowheads="1"/>
          </p:cNvPicPr>
          <p:nvPr/>
        </p:nvPicPr>
        <p:blipFill>
          <a:blip r:embed="rId6" cstate="print"/>
          <a:srcRect b="25556"/>
          <a:stretch>
            <a:fillRect/>
          </a:stretch>
        </p:blipFill>
        <p:spPr>
          <a:xfrm>
            <a:off x="0" y="2057400"/>
            <a:ext cx="9144000" cy="5105400"/>
          </a:xfrm>
          <a:prstGeom prst="rect">
            <a:avLst/>
          </a:prstGeom>
          <a:noFill/>
          <a:ln/>
        </p:spPr>
      </p:pic>
      <p:sp>
        <p:nvSpPr>
          <p:cNvPr id="2" name="Title 1"/>
          <p:cNvSpPr>
            <a:spLocks noGrp="1"/>
          </p:cNvSpPr>
          <p:nvPr>
            <p:ph type="title"/>
          </p:nvPr>
        </p:nvSpPr>
        <p:spPr>
          <a:xfrm>
            <a:off x="0" y="0"/>
            <a:ext cx="9144000" cy="792162"/>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What can questions target?</a:t>
            </a:r>
            <a:endParaRPr lang="en-US" b="1" dirty="0">
              <a:solidFill>
                <a:srgbClr val="002060"/>
              </a:solidFill>
            </a:endParaRPr>
          </a:p>
        </p:txBody>
      </p:sp>
      <p:sp>
        <p:nvSpPr>
          <p:cNvPr id="3" name="Content Placeholder 2"/>
          <p:cNvSpPr>
            <a:spLocks noGrp="1"/>
          </p:cNvSpPr>
          <p:nvPr>
            <p:ph idx="1"/>
          </p:nvPr>
        </p:nvSpPr>
        <p:spPr>
          <a:xfrm>
            <a:off x="76200" y="762000"/>
            <a:ext cx="9220200" cy="5638800"/>
          </a:xfrm>
        </p:spPr>
        <p:txBody>
          <a:bodyPr>
            <a:normAutofit fontScale="92500" lnSpcReduction="20000"/>
          </a:bodyPr>
          <a:lstStyle/>
          <a:p>
            <a:pPr marL="514350" lvl="0" indent="-514350" algn="l" defTabSz="914400" rtl="0" eaLnBrk="1" latinLnBrk="0" hangingPunct="1">
              <a:lnSpc>
                <a:spcPct val="100000"/>
              </a:lnSpc>
              <a:spcBef>
                <a:spcPct val="20000"/>
              </a:spcBef>
              <a:buFont typeface="Arial" pitchFamily="34" charset="0"/>
              <a:buNone/>
            </a:pPr>
            <a:r>
              <a:rPr lang="en-US" sz="2700" kern="1200" dirty="0" smtClean="0">
                <a:solidFill>
                  <a:schemeClr val="tx1"/>
                </a:solidFill>
                <a:latin typeface="+mn-lt"/>
                <a:ea typeface="+mn-ea"/>
                <a:cs typeface="+mn-cs"/>
              </a:rPr>
              <a:t>Reading</a:t>
            </a:r>
          </a:p>
          <a:p>
            <a:pPr marL="914400" lvl="1" indent="-514350"/>
            <a:r>
              <a:rPr lang="en-US" dirty="0" smtClean="0"/>
              <a:t>Decoding:  In “Word Swap,” click on the “misread” word [Zhang ITS 08]</a:t>
            </a:r>
          </a:p>
          <a:p>
            <a:pPr marL="914400" lvl="1" indent="-514350"/>
            <a:r>
              <a:rPr lang="en-US" dirty="0" smtClean="0"/>
              <a:t>Comprehension:   </a:t>
            </a:r>
            <a:r>
              <a:rPr lang="en-US" i="1" dirty="0" smtClean="0"/>
              <a:t>Click on the missing word.</a:t>
            </a:r>
            <a:r>
              <a:rPr lang="en-US" dirty="0" smtClean="0"/>
              <a:t>  [</a:t>
            </a:r>
            <a:r>
              <a:rPr lang="en-US" dirty="0" err="1" smtClean="0"/>
              <a:t>Mostow</a:t>
            </a:r>
            <a:r>
              <a:rPr lang="en-US" dirty="0" smtClean="0"/>
              <a:t> </a:t>
            </a:r>
            <a:r>
              <a:rPr lang="en-US" i="1" dirty="0" smtClean="0"/>
              <a:t>TICL </a:t>
            </a:r>
            <a:r>
              <a:rPr lang="en-US" i="0" dirty="0" smtClean="0"/>
              <a:t>04</a:t>
            </a:r>
            <a:r>
              <a:rPr lang="en-US" dirty="0" smtClean="0"/>
              <a:t>]</a:t>
            </a:r>
          </a:p>
          <a:p>
            <a:pPr marL="914400" lvl="1" indent="-514350"/>
            <a:r>
              <a:rPr lang="en-US" dirty="0" smtClean="0"/>
              <a:t>Inter-sentential</a:t>
            </a:r>
            <a:r>
              <a:rPr lang="en-US" baseline="0" dirty="0" smtClean="0"/>
              <a:t> prediction:  </a:t>
            </a:r>
            <a:r>
              <a:rPr lang="en-US" i="1" baseline="0" dirty="0" smtClean="0"/>
              <a:t>Which will come next?  </a:t>
            </a:r>
            <a:r>
              <a:rPr lang="en-US" dirty="0" smtClean="0"/>
              <a:t>[Beck ITS 04]</a:t>
            </a:r>
          </a:p>
          <a:p>
            <a:pPr marL="914400" lvl="1" indent="-514350"/>
            <a:r>
              <a:rPr lang="en-US" dirty="0" smtClean="0"/>
              <a:t>Monitor:  </a:t>
            </a:r>
            <a:r>
              <a:rPr lang="en-US" i="1" dirty="0" smtClean="0"/>
              <a:t>Did that make sense?</a:t>
            </a:r>
          </a:p>
          <a:p>
            <a:pPr marL="914400" lvl="1" indent="-514350"/>
            <a:r>
              <a:rPr lang="en-US" dirty="0" smtClean="0"/>
              <a:t>Self-question:   </a:t>
            </a:r>
            <a:r>
              <a:rPr lang="en-US" i="1" dirty="0" smtClean="0"/>
              <a:t>Why was the country mouse surprised?</a:t>
            </a:r>
            <a:r>
              <a:rPr lang="en-US" dirty="0" smtClean="0"/>
              <a:t>  [Chen AIED 09]</a:t>
            </a:r>
          </a:p>
          <a:p>
            <a:pPr marL="914400" lvl="1" indent="-514350"/>
            <a:r>
              <a:rPr lang="en-US" baseline="0" dirty="0" smtClean="0"/>
              <a:t>Disengagement:  hasty guessing </a:t>
            </a:r>
            <a:r>
              <a:rPr lang="en-US" dirty="0" smtClean="0"/>
              <a:t>[Beck AIED 05]</a:t>
            </a:r>
            <a:endParaRPr lang="en-US" baseline="0" dirty="0" smtClean="0"/>
          </a:p>
          <a:p>
            <a:pPr marL="514350" lvl="0" indent="-514350"/>
            <a:r>
              <a:rPr lang="en-US" dirty="0" smtClean="0"/>
              <a:t>Vocabulary</a:t>
            </a:r>
          </a:p>
          <a:p>
            <a:pPr marL="914400" lvl="1" indent="-514350"/>
            <a:r>
              <a:rPr lang="en-US" dirty="0" smtClean="0"/>
              <a:t>Recall:</a:t>
            </a:r>
            <a:r>
              <a:rPr lang="en-US" baseline="0" dirty="0" smtClean="0"/>
              <a:t>  </a:t>
            </a:r>
            <a:r>
              <a:rPr lang="en-US" i="1" dirty="0" smtClean="0"/>
              <a:t>Which</a:t>
            </a:r>
            <a:r>
              <a:rPr lang="en-US" i="1" baseline="0" dirty="0" smtClean="0"/>
              <a:t> means most like </a:t>
            </a:r>
            <a:r>
              <a:rPr lang="en-US" i="0" baseline="0" dirty="0" smtClean="0"/>
              <a:t>&lt;word&gt;</a:t>
            </a:r>
            <a:r>
              <a:rPr lang="en-US" i="1" baseline="0" dirty="0" smtClean="0"/>
              <a:t>?</a:t>
            </a:r>
            <a:r>
              <a:rPr lang="en-US" i="0" baseline="0" dirty="0" smtClean="0"/>
              <a:t> </a:t>
            </a:r>
            <a:r>
              <a:rPr lang="en-US" baseline="0" dirty="0" smtClean="0"/>
              <a:t>[</a:t>
            </a:r>
            <a:r>
              <a:rPr lang="en-US" sz="2400" kern="1200" dirty="0" smtClean="0">
                <a:solidFill>
                  <a:schemeClr val="tx1"/>
                </a:solidFill>
                <a:latin typeface="+mn-lt"/>
                <a:ea typeface="+mn-ea"/>
                <a:cs typeface="+mn-cs"/>
              </a:rPr>
              <a:t>Aist 0</a:t>
            </a:r>
            <a:r>
              <a:rPr lang="en-US" dirty="0" smtClean="0"/>
              <a:t>1</a:t>
            </a:r>
            <a:r>
              <a:rPr lang="en-US" sz="2400" kern="1200" dirty="0" smtClean="0">
                <a:solidFill>
                  <a:schemeClr val="tx1"/>
                </a:solidFill>
                <a:latin typeface="+mn-lt"/>
                <a:ea typeface="+mn-ea"/>
                <a:cs typeface="+mn-cs"/>
              </a:rPr>
              <a:t>]</a:t>
            </a:r>
          </a:p>
          <a:p>
            <a:pPr marL="914400" lvl="1" indent="-514350"/>
            <a:r>
              <a:rPr lang="en-US" sz="2400" kern="1200" baseline="0" dirty="0" smtClean="0">
                <a:solidFill>
                  <a:schemeClr val="tx1"/>
                </a:solidFill>
                <a:latin typeface="+mn-lt"/>
                <a:ea typeface="+mn-ea"/>
                <a:cs typeface="+mn-cs"/>
              </a:rPr>
              <a:t>Recognize:  </a:t>
            </a:r>
            <a:r>
              <a:rPr lang="en-US" sz="2400" i="1" kern="1200" baseline="0" dirty="0" smtClean="0">
                <a:solidFill>
                  <a:schemeClr val="tx1"/>
                </a:solidFill>
                <a:latin typeface="+mn-lt"/>
                <a:ea typeface="+mn-ea"/>
                <a:cs typeface="+mn-cs"/>
              </a:rPr>
              <a:t>Which word means &lt;</a:t>
            </a:r>
            <a:r>
              <a:rPr lang="en-US" sz="2400" i="0" kern="1200" baseline="0" dirty="0" smtClean="0">
                <a:solidFill>
                  <a:schemeClr val="tx1"/>
                </a:solidFill>
                <a:latin typeface="+mn-lt"/>
                <a:ea typeface="+mn-ea"/>
                <a:cs typeface="+mn-cs"/>
              </a:rPr>
              <a:t>definition&gt;</a:t>
            </a:r>
            <a:r>
              <a:rPr lang="en-US" sz="2400" i="1" kern="1200" baseline="0" dirty="0" smtClean="0">
                <a:solidFill>
                  <a:schemeClr val="tx1"/>
                </a:solidFill>
                <a:latin typeface="+mn-lt"/>
                <a:ea typeface="+mn-ea"/>
                <a:cs typeface="+mn-cs"/>
              </a:rPr>
              <a:t>? </a:t>
            </a:r>
            <a:r>
              <a:rPr lang="en-US" sz="2400" kern="1200" baseline="0" dirty="0" smtClean="0">
                <a:solidFill>
                  <a:schemeClr val="tx1"/>
                </a:solidFill>
                <a:latin typeface="+mn-lt"/>
                <a:ea typeface="+mn-ea"/>
                <a:cs typeface="+mn-cs"/>
              </a:rPr>
              <a:t>[</a:t>
            </a:r>
            <a:r>
              <a:rPr lang="en-US" sz="2400" i="1" kern="1200" dirty="0" smtClean="0">
                <a:solidFill>
                  <a:schemeClr val="tx1"/>
                </a:solidFill>
                <a:latin typeface="+mn-lt"/>
                <a:ea typeface="+mn-ea"/>
                <a:cs typeface="+mn-cs"/>
              </a:rPr>
              <a:t>TICL </a:t>
            </a:r>
            <a:r>
              <a:rPr lang="en-US" sz="2400" i="0" kern="1200" dirty="0" smtClean="0">
                <a:solidFill>
                  <a:schemeClr val="tx1"/>
                </a:solidFill>
                <a:latin typeface="+mn-lt"/>
                <a:ea typeface="+mn-ea"/>
                <a:cs typeface="+mn-cs"/>
              </a:rPr>
              <a:t>04</a:t>
            </a:r>
            <a:r>
              <a:rPr lang="en-US" sz="2400" i="0" kern="1200" baseline="0" dirty="0" smtClean="0">
                <a:solidFill>
                  <a:schemeClr val="tx1"/>
                </a:solidFill>
                <a:latin typeface="+mn-lt"/>
                <a:ea typeface="+mn-ea"/>
                <a:cs typeface="+mn-cs"/>
              </a:rPr>
              <a:t>]</a:t>
            </a:r>
          </a:p>
          <a:p>
            <a:pPr marL="914400" lvl="1" indent="-514350"/>
            <a:r>
              <a:rPr lang="en-US" sz="2400" i="0" kern="1200" baseline="0" dirty="0" smtClean="0">
                <a:solidFill>
                  <a:schemeClr val="tx1"/>
                </a:solidFill>
                <a:latin typeface="+mn-lt"/>
                <a:ea typeface="+mn-ea"/>
                <a:cs typeface="+mn-cs"/>
              </a:rPr>
              <a:t>Remind:  Definition cloze [Gates QG 1</a:t>
            </a:r>
            <a:r>
              <a:rPr lang="en-US" dirty="0" smtClean="0"/>
              <a:t>1</a:t>
            </a:r>
            <a:r>
              <a:rPr lang="en-US" sz="2400" i="0" kern="1200" baseline="0" dirty="0" smtClean="0">
                <a:solidFill>
                  <a:schemeClr val="tx1"/>
                </a:solidFill>
                <a:latin typeface="+mn-lt"/>
                <a:ea typeface="+mn-ea"/>
                <a:cs typeface="+mn-cs"/>
              </a:rPr>
              <a:t>]</a:t>
            </a:r>
            <a:endParaRPr lang="en-US" baseline="0" dirty="0" smtClean="0"/>
          </a:p>
          <a:p>
            <a:pPr marL="914400" lvl="1" indent="-514350"/>
            <a:r>
              <a:rPr lang="en-US" dirty="0" smtClean="0"/>
              <a:t>Disambiguate:  </a:t>
            </a:r>
            <a:r>
              <a:rPr lang="en-US" i="1" dirty="0" smtClean="0"/>
              <a:t>What</a:t>
            </a:r>
            <a:r>
              <a:rPr lang="en-US" i="1" baseline="0" dirty="0" smtClean="0"/>
              <a:t> does </a:t>
            </a:r>
            <a:r>
              <a:rPr lang="en-US" i="0" baseline="0" dirty="0" smtClean="0"/>
              <a:t>&lt;word&gt; </a:t>
            </a:r>
            <a:r>
              <a:rPr lang="en-US" i="1" baseline="0" dirty="0" smtClean="0"/>
              <a:t>mean here?</a:t>
            </a:r>
            <a:endParaRPr lang="en-US" i="1" dirty="0" smtClean="0"/>
          </a:p>
          <a:p>
            <a:pPr marL="514350" lvl="0" indent="-514350"/>
            <a:r>
              <a:rPr lang="en-US" baseline="0" dirty="0" smtClean="0"/>
              <a:t>Knowledge</a:t>
            </a:r>
          </a:p>
          <a:p>
            <a:pPr marL="914400" lvl="1" indent="-514350"/>
            <a:r>
              <a:rPr lang="en-US" baseline="0" dirty="0" smtClean="0"/>
              <a:t>Fact:  </a:t>
            </a:r>
            <a:r>
              <a:rPr lang="en-US" i="1" baseline="0" dirty="0" err="1" smtClean="0"/>
              <a:t>N</a:t>
            </a:r>
            <a:r>
              <a:rPr lang="en-US" i="1" dirty="0" err="1" smtClean="0"/>
              <a:t>oiz</a:t>
            </a:r>
            <a:r>
              <a:rPr lang="en-US" i="1" dirty="0" smtClean="0"/>
              <a:t> arte du </a:t>
            </a:r>
            <a:r>
              <a:rPr lang="en-US" i="1" dirty="0" err="1" smtClean="0"/>
              <a:t>nahi</a:t>
            </a:r>
            <a:r>
              <a:rPr lang="en-US" i="1" dirty="0" smtClean="0"/>
              <a:t> </a:t>
            </a:r>
            <a:r>
              <a:rPr lang="en-US" i="1" dirty="0" err="1" smtClean="0"/>
              <a:t>duenak</a:t>
            </a:r>
            <a:r>
              <a:rPr lang="en-US" i="1" dirty="0" smtClean="0"/>
              <a:t> </a:t>
            </a:r>
            <a:r>
              <a:rPr lang="en-US" i="1" dirty="0" err="1" smtClean="0"/>
              <a:t>iritzia</a:t>
            </a:r>
            <a:r>
              <a:rPr lang="en-US" i="1" dirty="0" smtClean="0"/>
              <a:t> </a:t>
            </a:r>
            <a:r>
              <a:rPr lang="en-US" i="1" dirty="0" err="1" smtClean="0"/>
              <a:t>emateko</a:t>
            </a:r>
            <a:r>
              <a:rPr lang="en-US" i="1" dirty="0" smtClean="0"/>
              <a:t> </a:t>
            </a:r>
            <a:r>
              <a:rPr lang="en-US" i="1" dirty="0" err="1" smtClean="0"/>
              <a:t>aukera</a:t>
            </a:r>
            <a:r>
              <a:rPr lang="en-US" i="1" dirty="0" smtClean="0"/>
              <a:t>?</a:t>
            </a:r>
            <a:r>
              <a:rPr lang="en-US" dirty="0" smtClean="0"/>
              <a:t> </a:t>
            </a:r>
            <a:r>
              <a:rPr lang="en-US" baseline="0" dirty="0" smtClean="0"/>
              <a:t>[</a:t>
            </a:r>
            <a:r>
              <a:rPr lang="en-US" baseline="0" dirty="0" err="1" smtClean="0"/>
              <a:t>Aldabe</a:t>
            </a:r>
            <a:r>
              <a:rPr lang="en-US" dirty="0" smtClean="0"/>
              <a:t> QG 11]</a:t>
            </a:r>
            <a:endParaRPr lang="en-US" baseline="0" dirty="0" smtClean="0"/>
          </a:p>
          <a:p>
            <a:pPr marL="914400" lvl="1" indent="-514350"/>
            <a:r>
              <a:rPr lang="en-US" sz="2400" kern="1200" baseline="0" dirty="0" smtClean="0">
                <a:solidFill>
                  <a:schemeClr val="tx1"/>
                </a:solidFill>
                <a:latin typeface="+mn-lt"/>
                <a:ea typeface="+mn-ea"/>
                <a:cs typeface="+mn-cs"/>
              </a:rPr>
              <a:t>Skill</a:t>
            </a:r>
            <a:r>
              <a:rPr lang="en-US" baseline="0" dirty="0" smtClean="0"/>
              <a:t>:  </a:t>
            </a:r>
            <a:r>
              <a:rPr lang="en-US" i="1" dirty="0" smtClean="0"/>
              <a:t>How many grams can a worker ant carry?</a:t>
            </a:r>
            <a:r>
              <a:rPr lang="en-US" dirty="0" smtClean="0"/>
              <a:t>  </a:t>
            </a:r>
            <a:r>
              <a:rPr lang="en-US" baseline="0" dirty="0" smtClean="0"/>
              <a:t>[Williams QG 1</a:t>
            </a:r>
            <a:r>
              <a:rPr lang="en-US" dirty="0" smtClean="0"/>
              <a:t>1</a:t>
            </a:r>
            <a:r>
              <a:rPr lang="en-US" baseline="0" dirty="0" smtClean="0"/>
              <a:t>]</a:t>
            </a:r>
          </a:p>
          <a:p>
            <a:pPr marL="914400" lvl="1" indent="-514350"/>
            <a:r>
              <a:rPr lang="en-US" baseline="0" dirty="0" smtClean="0"/>
              <a:t>Concept:  …</a:t>
            </a:r>
          </a:p>
        </p:txBody>
      </p:sp>
      <p:pic>
        <p:nvPicPr>
          <p:cNvPr id="12" name="Picture 22">
            <a:hlinkClick r:id="" action="ppaction://media"/>
          </p:cNvPr>
          <p:cNvPicPr>
            <a:picLocks noRot="1" noChangeAspect="1" noChangeArrowheads="1"/>
          </p:cNvPicPr>
          <p:nvPr>
            <a:wavAudioFile r:embed="rId1" name="Right this says.wav"/>
          </p:nvPr>
        </p:nvPicPr>
        <p:blipFill>
          <a:blip r:embed="rId7" cstate="print"/>
          <a:srcRect/>
          <a:stretch>
            <a:fillRect/>
          </a:stretch>
        </p:blipFill>
        <p:spPr bwMode="auto">
          <a:xfrm>
            <a:off x="9296400" y="1447800"/>
            <a:ext cx="244475" cy="244475"/>
          </a:xfrm>
          <a:prstGeom prst="rect">
            <a:avLst/>
          </a:prstGeom>
          <a:noFill/>
        </p:spPr>
      </p:pic>
      <p:pic>
        <p:nvPicPr>
          <p:cNvPr id="5" name="Picture 12">
            <a:hlinkClick r:id="" action="ppaction://media"/>
          </p:cNvPr>
          <p:cNvPicPr>
            <a:picLocks noRot="1" noChangeAspect="1" noChangeArrowheads="1"/>
          </p:cNvPicPr>
          <p:nvPr>
            <a:wavAudioFile r:embed="rId2" name="The lid was in the loft.wav"/>
          </p:nvPr>
        </p:nvPicPr>
        <p:blipFill>
          <a:blip r:embed="rId7" cstate="print"/>
          <a:srcRect/>
          <a:stretch>
            <a:fillRect/>
          </a:stretch>
        </p:blipFill>
        <p:spPr bwMode="auto">
          <a:xfrm>
            <a:off x="9448800" y="1828800"/>
            <a:ext cx="244475" cy="244475"/>
          </a:xfrm>
          <a:prstGeom prst="rect">
            <a:avLst/>
          </a:prstGeom>
          <a:noFill/>
          <a:ln w="9525">
            <a:noFill/>
            <a:miter lim="800000"/>
            <a:headEnd/>
            <a:tailEnd/>
          </a:ln>
        </p:spPr>
      </p:pic>
      <p:pic>
        <p:nvPicPr>
          <p:cNvPr id="11" name="Picture 20">
            <a:hlinkClick r:id="" action="ppaction://media"/>
          </p:cNvPr>
          <p:cNvPicPr>
            <a:picLocks noRot="1" noChangeAspect="1" noChangeArrowheads="1"/>
          </p:cNvPicPr>
          <p:nvPr>
            <a:wavAudioFile r:embed="rId3" name="No the Tutor read that word right.wav"/>
          </p:nvPr>
        </p:nvPicPr>
        <p:blipFill>
          <a:blip r:embed="rId7" cstate="print"/>
          <a:srcRect/>
          <a:stretch>
            <a:fillRect/>
          </a:stretch>
        </p:blipFill>
        <p:spPr bwMode="auto">
          <a:xfrm>
            <a:off x="9448800" y="6781800"/>
            <a:ext cx="244475" cy="244475"/>
          </a:xfrm>
          <a:prstGeom prst="rect">
            <a:avLst/>
          </a:prstGeom>
          <a:noFill/>
        </p:spPr>
      </p:pic>
      <p:pic>
        <p:nvPicPr>
          <p:cNvPr id="35" name="Picture 7" descr="which will come next"/>
          <p:cNvPicPr>
            <a:picLocks noChangeAspect="1" noChangeArrowheads="1"/>
          </p:cNvPicPr>
          <p:nvPr/>
        </p:nvPicPr>
        <p:blipFill>
          <a:blip r:embed="rId6" cstate="print"/>
          <a:srcRect b="25556"/>
          <a:stretch>
            <a:fillRect/>
          </a:stretch>
        </p:blipFill>
        <p:spPr>
          <a:xfrm>
            <a:off x="0" y="2209800"/>
            <a:ext cx="9144000" cy="5105400"/>
          </a:xfrm>
          <a:prstGeom prst="rect">
            <a:avLst/>
          </a:prstGeom>
          <a:noFill/>
          <a:ln/>
        </p:spPr>
      </p:pic>
      <p:sp>
        <p:nvSpPr>
          <p:cNvPr id="22" name="Footer Placeholder 21"/>
          <p:cNvSpPr>
            <a:spLocks noGrp="1"/>
          </p:cNvSpPr>
          <p:nvPr>
            <p:ph type="ftr" sz="quarter" idx="11"/>
          </p:nvPr>
        </p:nvSpPr>
        <p:spPr/>
        <p:txBody>
          <a:bodyPr/>
          <a:lstStyle/>
          <a:p>
            <a:r>
              <a:rPr lang="en-US" smtClean="0"/>
              <a:t>Jack Mostow keynote</a:t>
            </a:r>
            <a:endParaRPr lang="en-US"/>
          </a:p>
        </p:txBody>
      </p:sp>
      <p:sp>
        <p:nvSpPr>
          <p:cNvPr id="23" name="Date Placeholder 22"/>
          <p:cNvSpPr>
            <a:spLocks noGrp="1"/>
          </p:cNvSpPr>
          <p:nvPr>
            <p:ph type="dt" sz="half" idx="10"/>
          </p:nvPr>
        </p:nvSpPr>
        <p:spPr/>
        <p:txBody>
          <a:bodyPr/>
          <a:lstStyle/>
          <a:p>
            <a:r>
              <a:rPr lang="en-US" smtClean="0"/>
              <a:t>11/5/11</a:t>
            </a:r>
            <a:endParaRPr lang="en-US"/>
          </a:p>
        </p:txBody>
      </p:sp>
      <p:sp>
        <p:nvSpPr>
          <p:cNvPr id="24" name="Slide Number Placeholder 23"/>
          <p:cNvSpPr>
            <a:spLocks noGrp="1"/>
          </p:cNvSpPr>
          <p:nvPr>
            <p:ph type="sldNum" sz="quarter" idx="12"/>
          </p:nvPr>
        </p:nvSpPr>
        <p:spPr/>
        <p:txBody>
          <a:bodyPr/>
          <a:lstStyle/>
          <a:p>
            <a:fld id="{25EE983D-F55F-4A4B-AD56-769414CD0A5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2200"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50" fill="hold"/>
                                        <p:tgtEl>
                                          <p:spTgt spid="11"/>
                                        </p:tgtEl>
                                      </p:cBhvr>
                                    </p:cmd>
                                  </p:childTnLst>
                                </p:cTn>
                              </p:par>
                              <p:par>
                                <p:cTn id="18" presetID="1" presetClass="mediacall" presetSubtype="0" fill="hold" nodeType="withEffect">
                                  <p:stCondLst>
                                    <p:cond delay="0"/>
                                  </p:stCondLst>
                                  <p:childTnLst>
                                    <p:cmd type="call" cmd="playFrom(0.0)">
                                      <p:cBhvr>
                                        <p:cTn id="19" dur="4152" fill="hold"/>
                                        <p:tgtEl>
                                          <p:spTgt spid="12"/>
                                        </p:tgtEl>
                                      </p:cBhvr>
                                    </p:cmd>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md type="call" cmd="stop">
                                      <p:cBhvr>
                                        <p:cTn id="26" dur="1">
                                          <p:stCondLst>
                                            <p:cond delay="499"/>
                                          </p:stCondLst>
                                        </p:cTn>
                                        <p:tgtEl>
                                          <p:spTgt spid="5"/>
                                        </p:tgtEl>
                                      </p:cBhvr>
                                    </p:cmd>
                                  </p:childTnLst>
                                </p:cTn>
                              </p:par>
                              <p:par>
                                <p:cTn id="27" presetID="2" presetClass="exit" presetSubtype="4" fill="hold" nodeType="with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md type="call" cmd="stop">
                                      <p:cBhvr>
                                        <p:cTn id="31" dur="1">
                                          <p:stCondLst>
                                            <p:cond delay="499"/>
                                          </p:stCondLst>
                                        </p:cTn>
                                        <p:tgtEl>
                                          <p:spTgt spid="11"/>
                                        </p:tgtEl>
                                      </p:cBhvr>
                                    </p:cmd>
                                  </p:childTnLst>
                                </p:cTn>
                              </p:par>
                              <p:par>
                                <p:cTn id="32" presetID="2" presetClass="exit" presetSubtype="4" fill="hold" nodeType="withEffect">
                                  <p:stCondLst>
                                    <p:cond delay="0"/>
                                  </p:stCondLst>
                                  <p:childTnLst>
                                    <p:anim calcmode="lin" valueType="num">
                                      <p:cBhvr additive="base">
                                        <p:cTn id="33" dur="500"/>
                                        <p:tgtEl>
                                          <p:spTgt spid="12"/>
                                        </p:tgtEl>
                                        <p:attrNameLst>
                                          <p:attrName>ppt_x</p:attrName>
                                        </p:attrNameLst>
                                      </p:cBhvr>
                                      <p:tavLst>
                                        <p:tav tm="0">
                                          <p:val>
                                            <p:strVal val="ppt_x"/>
                                          </p:val>
                                        </p:tav>
                                        <p:tav tm="100000">
                                          <p:val>
                                            <p:strVal val="ppt_x"/>
                                          </p:val>
                                        </p:tav>
                                      </p:tavLst>
                                    </p:anim>
                                    <p:anim calcmode="lin" valueType="num">
                                      <p:cBhvr additive="base">
                                        <p:cTn id="34" dur="500"/>
                                        <p:tgtEl>
                                          <p:spTgt spid="12"/>
                                        </p:tgtEl>
                                        <p:attrNameLst>
                                          <p:attrName>ppt_y</p:attrName>
                                        </p:attrNameLst>
                                      </p:cBhvr>
                                      <p:tavLst>
                                        <p:tav tm="0">
                                          <p:val>
                                            <p:strVal val="ppt_y"/>
                                          </p:val>
                                        </p:tav>
                                        <p:tav tm="100000">
                                          <p:val>
                                            <p:strVal val="1+ppt_h/2"/>
                                          </p:val>
                                        </p:tav>
                                      </p:tavLst>
                                    </p:anim>
                                    <p:set>
                                      <p:cBhvr>
                                        <p:cTn id="35" dur="1" fill="hold">
                                          <p:stCondLst>
                                            <p:cond delay="499"/>
                                          </p:stCondLst>
                                        </p:cTn>
                                        <p:tgtEl>
                                          <p:spTgt spid="12"/>
                                        </p:tgtEl>
                                        <p:attrNameLst>
                                          <p:attrName>style.visibility</p:attrName>
                                        </p:attrNameLst>
                                      </p:cBhvr>
                                      <p:to>
                                        <p:strVal val="hidden"/>
                                      </p:to>
                                    </p:set>
                                    <p:cmd type="call" cmd="stop">
                                      <p:cBhvr>
                                        <p:cTn id="36" dur="1">
                                          <p:stCondLst>
                                            <p:cond delay="499"/>
                                          </p:stCondLst>
                                        </p:cTn>
                                        <p:tgtEl>
                                          <p:spTgt spid="12"/>
                                        </p:tgtEl>
                                      </p:cBhvr>
                                    </p:cmd>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2" presetClass="exit" presetSubtype="4" fill="hold" nodeType="with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md type="call" cmd="stop">
                                      <p:cBhvr>
                                        <p:cTn id="45" dur="1">
                                          <p:stCondLst>
                                            <p:cond delay="499"/>
                                          </p:stCondLst>
                                        </p:cTn>
                                        <p:tgtEl>
                                          <p:spTgt spid="11"/>
                                        </p:tgtEl>
                                      </p:cBhvr>
                                    </p:cmd>
                                  </p:childTnLst>
                                </p:cTn>
                              </p:par>
                              <p:par>
                                <p:cTn id="46" presetID="2" presetClass="exit" presetSubtype="4" fill="hold" nodeType="withEffect">
                                  <p:stCondLst>
                                    <p:cond delay="0"/>
                                  </p:stCondLst>
                                  <p:childTnLst>
                                    <p:anim calcmode="lin" valueType="num">
                                      <p:cBhvr additive="base">
                                        <p:cTn id="47" dur="500"/>
                                        <p:tgtEl>
                                          <p:spTgt spid="12"/>
                                        </p:tgtEl>
                                        <p:attrNameLst>
                                          <p:attrName>ppt_x</p:attrName>
                                        </p:attrNameLst>
                                      </p:cBhvr>
                                      <p:tavLst>
                                        <p:tav tm="0">
                                          <p:val>
                                            <p:strVal val="ppt_x"/>
                                          </p:val>
                                        </p:tav>
                                        <p:tav tm="100000">
                                          <p:val>
                                            <p:strVal val="ppt_x"/>
                                          </p:val>
                                        </p:tav>
                                      </p:tavLst>
                                    </p:anim>
                                    <p:anim calcmode="lin" valueType="num">
                                      <p:cBhvr additive="base">
                                        <p:cTn id="48" dur="500"/>
                                        <p:tgtEl>
                                          <p:spTgt spid="12"/>
                                        </p:tgtEl>
                                        <p:attrNameLst>
                                          <p:attrName>ppt_y</p:attrName>
                                        </p:attrNameLst>
                                      </p:cBhvr>
                                      <p:tavLst>
                                        <p:tav tm="0">
                                          <p:val>
                                            <p:strVal val="ppt_y"/>
                                          </p:val>
                                        </p:tav>
                                        <p:tav tm="100000">
                                          <p:val>
                                            <p:strVal val="1+ppt_h/2"/>
                                          </p:val>
                                        </p:tav>
                                      </p:tavLst>
                                    </p:anim>
                                    <p:set>
                                      <p:cBhvr>
                                        <p:cTn id="49" dur="1" fill="hold">
                                          <p:stCondLst>
                                            <p:cond delay="499"/>
                                          </p:stCondLst>
                                        </p:cTn>
                                        <p:tgtEl>
                                          <p:spTgt spid="12"/>
                                        </p:tgtEl>
                                        <p:attrNameLst>
                                          <p:attrName>style.visibility</p:attrName>
                                        </p:attrNameLst>
                                      </p:cBhvr>
                                      <p:to>
                                        <p:strVal val="hidden"/>
                                      </p:to>
                                    </p:set>
                                    <p:cmd type="call" cmd="stop">
                                      <p:cBhvr>
                                        <p:cTn id="50" dur="1">
                                          <p:stCondLst>
                                            <p:cond delay="499"/>
                                          </p:stCondLst>
                                        </p:cTn>
                                        <p:tgtEl>
                                          <p:spTgt spid="12"/>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35"/>
                                        </p:tgtEl>
                                        <p:attrNameLst>
                                          <p:attrName>ppt_x</p:attrName>
                                        </p:attrNameLst>
                                      </p:cBhvr>
                                      <p:tavLst>
                                        <p:tav tm="0">
                                          <p:val>
                                            <p:strVal val="ppt_x"/>
                                          </p:val>
                                        </p:tav>
                                        <p:tav tm="100000">
                                          <p:val>
                                            <p:strVal val="ppt_x"/>
                                          </p:val>
                                        </p:tav>
                                      </p:tavLst>
                                    </p:anim>
                                    <p:anim calcmode="lin" valueType="num">
                                      <p:cBhvr additive="base">
                                        <p:cTn id="71" dur="500"/>
                                        <p:tgtEl>
                                          <p:spTgt spid="35"/>
                                        </p:tgtEl>
                                        <p:attrNameLst>
                                          <p:attrName>ppt_y</p:attrName>
                                        </p:attrNameLst>
                                      </p:cBhvr>
                                      <p:tavLst>
                                        <p:tav tm="0">
                                          <p:val>
                                            <p:strVal val="ppt_y"/>
                                          </p:val>
                                        </p:tav>
                                        <p:tav tm="100000">
                                          <p:val>
                                            <p:strVal val="1+ppt_h/2"/>
                                          </p:val>
                                        </p:tav>
                                      </p:tavLst>
                                    </p:anim>
                                    <p:set>
                                      <p:cBhvr>
                                        <p:cTn id="72" dur="1" fill="hold">
                                          <p:stCondLst>
                                            <p:cond delay="499"/>
                                          </p:stCondLst>
                                        </p:cTn>
                                        <p:tgtEl>
                                          <p:spTgt spid="3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4"/>
                                        </p:tgtEl>
                                        <p:attrNameLst>
                                          <p:attrName>ppt_x</p:attrName>
                                        </p:attrNameLst>
                                      </p:cBhvr>
                                      <p:tavLst>
                                        <p:tav tm="0">
                                          <p:val>
                                            <p:strVal val="ppt_x"/>
                                          </p:val>
                                        </p:tav>
                                        <p:tav tm="100000">
                                          <p:val>
                                            <p:strVal val="ppt_x"/>
                                          </p:val>
                                        </p:tav>
                                      </p:tavLst>
                                    </p:anim>
                                    <p:anim calcmode="lin" valueType="num">
                                      <p:cBhvr additive="base">
                                        <p:cTn id="77" dur="500"/>
                                        <p:tgtEl>
                                          <p:spTgt spid="34"/>
                                        </p:tgtEl>
                                        <p:attrNameLst>
                                          <p:attrName>ppt_y</p:attrName>
                                        </p:attrNameLst>
                                      </p:cBhvr>
                                      <p:tavLst>
                                        <p:tav tm="0">
                                          <p:val>
                                            <p:strVal val="ppt_y"/>
                                          </p:val>
                                        </p:tav>
                                        <p:tav tm="100000">
                                          <p:val>
                                            <p:strVal val="1+ppt_h/2"/>
                                          </p:val>
                                        </p:tav>
                                      </p:tavLst>
                                    </p:anim>
                                    <p:set>
                                      <p:cBhvr>
                                        <p:cTn id="78" dur="1" fill="hold">
                                          <p:stCondLst>
                                            <p:cond delay="499"/>
                                          </p:stCondLst>
                                        </p:cTn>
                                        <p:tgtEl>
                                          <p:spTgt spid="3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txEl>
                                              <p:pRg st="15" end="15"/>
                                            </p:txEl>
                                          </p:spTgt>
                                        </p:tgtEl>
                                        <p:attrNameLst>
                                          <p:attrName>style.visibility</p:attrName>
                                        </p:attrNameLst>
                                      </p:cBhvr>
                                      <p:to>
                                        <p:strVal val="visible"/>
                                      </p:to>
                                    </p:set>
                                  </p:childTnLst>
                                </p:cTn>
                              </p:par>
                              <p:par>
                                <p:cTn id="127" presetID="2" presetClass="exit" presetSubtype="4" fill="hold" nodeType="withEffect">
                                  <p:stCondLst>
                                    <p:cond delay="0"/>
                                  </p:stCondLst>
                                  <p:childTnLst>
                                    <p:anim calcmode="lin" valueType="num">
                                      <p:cBhvr additive="base">
                                        <p:cTn id="128" dur="500"/>
                                        <p:tgtEl>
                                          <p:spTgt spid="11"/>
                                        </p:tgtEl>
                                        <p:attrNameLst>
                                          <p:attrName>ppt_x</p:attrName>
                                        </p:attrNameLst>
                                      </p:cBhvr>
                                      <p:tavLst>
                                        <p:tav tm="0">
                                          <p:val>
                                            <p:strVal val="ppt_x"/>
                                          </p:val>
                                        </p:tav>
                                        <p:tav tm="100000">
                                          <p:val>
                                            <p:strVal val="ppt_x"/>
                                          </p:val>
                                        </p:tav>
                                      </p:tavLst>
                                    </p:anim>
                                    <p:anim calcmode="lin" valueType="num">
                                      <p:cBhvr additive="base">
                                        <p:cTn id="129" dur="500"/>
                                        <p:tgtEl>
                                          <p:spTgt spid="11"/>
                                        </p:tgtEl>
                                        <p:attrNameLst>
                                          <p:attrName>ppt_y</p:attrName>
                                        </p:attrNameLst>
                                      </p:cBhvr>
                                      <p:tavLst>
                                        <p:tav tm="0">
                                          <p:val>
                                            <p:strVal val="ppt_y"/>
                                          </p:val>
                                        </p:tav>
                                        <p:tav tm="100000">
                                          <p:val>
                                            <p:strVal val="1+ppt_h/2"/>
                                          </p:val>
                                        </p:tav>
                                      </p:tavLst>
                                    </p:anim>
                                    <p:set>
                                      <p:cBhvr>
                                        <p:cTn id="130" dur="1" fill="hold">
                                          <p:stCondLst>
                                            <p:cond delay="499"/>
                                          </p:stCondLst>
                                        </p:cTn>
                                        <p:tgtEl>
                                          <p:spTgt spid="11"/>
                                        </p:tgtEl>
                                        <p:attrNameLst>
                                          <p:attrName>style.visibility</p:attrName>
                                        </p:attrNameLst>
                                      </p:cBhvr>
                                      <p:to>
                                        <p:strVal val="hidden"/>
                                      </p:to>
                                    </p:set>
                                    <p:cmd type="call" cmd="stop">
                                      <p:cBhvr>
                                        <p:cTn id="131" dur="1">
                                          <p:stCondLst>
                                            <p:cond delay="499"/>
                                          </p:stCondLst>
                                        </p:cTn>
                                        <p:tgtEl>
                                          <p:spTgt spid="11"/>
                                        </p:tgtEl>
                                      </p:cBhvr>
                                    </p:cmd>
                                  </p:childTnLst>
                                </p:cTn>
                              </p:par>
                              <p:par>
                                <p:cTn id="132" presetID="2" presetClass="exit" presetSubtype="4" fill="hold" nodeType="withEffect">
                                  <p:stCondLst>
                                    <p:cond delay="0"/>
                                  </p:stCondLst>
                                  <p:childTnLst>
                                    <p:anim calcmode="lin" valueType="num">
                                      <p:cBhvr additive="base">
                                        <p:cTn id="133" dur="500"/>
                                        <p:tgtEl>
                                          <p:spTgt spid="12"/>
                                        </p:tgtEl>
                                        <p:attrNameLst>
                                          <p:attrName>ppt_x</p:attrName>
                                        </p:attrNameLst>
                                      </p:cBhvr>
                                      <p:tavLst>
                                        <p:tav tm="0">
                                          <p:val>
                                            <p:strVal val="ppt_x"/>
                                          </p:val>
                                        </p:tav>
                                        <p:tav tm="100000">
                                          <p:val>
                                            <p:strVal val="ppt_x"/>
                                          </p:val>
                                        </p:tav>
                                      </p:tavLst>
                                    </p:anim>
                                    <p:anim calcmode="lin" valueType="num">
                                      <p:cBhvr additive="base">
                                        <p:cTn id="134" dur="500"/>
                                        <p:tgtEl>
                                          <p:spTgt spid="12"/>
                                        </p:tgtEl>
                                        <p:attrNameLst>
                                          <p:attrName>ppt_y</p:attrName>
                                        </p:attrNameLst>
                                      </p:cBhvr>
                                      <p:tavLst>
                                        <p:tav tm="0">
                                          <p:val>
                                            <p:strVal val="ppt_y"/>
                                          </p:val>
                                        </p:tav>
                                        <p:tav tm="100000">
                                          <p:val>
                                            <p:strVal val="1+ppt_h/2"/>
                                          </p:val>
                                        </p:tav>
                                      </p:tavLst>
                                    </p:anim>
                                    <p:set>
                                      <p:cBhvr>
                                        <p:cTn id="135" dur="1" fill="hold">
                                          <p:stCondLst>
                                            <p:cond delay="499"/>
                                          </p:stCondLst>
                                        </p:cTn>
                                        <p:tgtEl>
                                          <p:spTgt spid="12"/>
                                        </p:tgtEl>
                                        <p:attrNameLst>
                                          <p:attrName>style.visibility</p:attrName>
                                        </p:attrNameLst>
                                      </p:cBhvr>
                                      <p:to>
                                        <p:strVal val="hidden"/>
                                      </p:to>
                                    </p:set>
                                    <p:cmd type="call" cmd="stop">
                                      <p:cBhvr>
                                        <p:cTn id="136" dur="1">
                                          <p:stCondLst>
                                            <p:cond delay="499"/>
                                          </p:stCondLst>
                                        </p:cTn>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3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13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which will come next" hidden="1"/>
          <p:cNvPicPr>
            <a:picLocks noChangeAspect="1" noChangeArrowheads="1"/>
          </p:cNvPicPr>
          <p:nvPr/>
        </p:nvPicPr>
        <p:blipFill>
          <a:blip r:embed="rId3" cstate="print"/>
          <a:srcRect b="25556"/>
          <a:stretch>
            <a:fillRect/>
          </a:stretch>
        </p:blipFill>
        <p:spPr>
          <a:xfrm>
            <a:off x="0" y="2057400"/>
            <a:ext cx="9144000" cy="5105400"/>
          </a:xfrm>
          <a:prstGeom prst="rect">
            <a:avLst/>
          </a:prstGeom>
          <a:noFill/>
          <a:ln/>
        </p:spPr>
      </p:pic>
      <p:sp>
        <p:nvSpPr>
          <p:cNvPr id="2" name="Title 1"/>
          <p:cNvSpPr>
            <a:spLocks noGrp="1"/>
          </p:cNvSpPr>
          <p:nvPr>
            <p:ph type="title"/>
          </p:nvPr>
        </p:nvSpPr>
        <p:spPr>
          <a:xfrm>
            <a:off x="0" y="0"/>
            <a:ext cx="9144000" cy="792162"/>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What can questions target?</a:t>
            </a:r>
            <a:endParaRPr lang="en-US" b="1" dirty="0">
              <a:solidFill>
                <a:srgbClr val="002060"/>
              </a:solidFill>
            </a:endParaRPr>
          </a:p>
        </p:txBody>
      </p:sp>
      <p:sp>
        <p:nvSpPr>
          <p:cNvPr id="3" name="Content Placeholder 2"/>
          <p:cNvSpPr>
            <a:spLocks noGrp="1"/>
          </p:cNvSpPr>
          <p:nvPr>
            <p:ph idx="1"/>
          </p:nvPr>
        </p:nvSpPr>
        <p:spPr>
          <a:xfrm>
            <a:off x="76200" y="762000"/>
            <a:ext cx="9220200" cy="5638800"/>
          </a:xfrm>
        </p:spPr>
        <p:txBody>
          <a:bodyPr>
            <a:normAutofit fontScale="92500" lnSpcReduction="20000"/>
          </a:bodyPr>
          <a:lstStyle/>
          <a:p>
            <a:pPr marL="514350" lvl="0" indent="-514350" algn="l" defTabSz="914400" rtl="0" eaLnBrk="1" latinLnBrk="0" hangingPunct="1">
              <a:lnSpc>
                <a:spcPct val="100000"/>
              </a:lnSpc>
              <a:spcBef>
                <a:spcPct val="20000"/>
              </a:spcBef>
              <a:buFont typeface="Arial" pitchFamily="34" charset="0"/>
              <a:buNone/>
            </a:pPr>
            <a:r>
              <a:rPr lang="en-US" sz="2700" kern="1200" dirty="0" smtClean="0">
                <a:solidFill>
                  <a:schemeClr val="tx1"/>
                </a:solidFill>
                <a:latin typeface="+mn-lt"/>
                <a:ea typeface="+mn-ea"/>
                <a:cs typeface="+mn-cs"/>
              </a:rPr>
              <a:t>Reading</a:t>
            </a:r>
          </a:p>
          <a:p>
            <a:pPr marL="914400" lvl="1" indent="-514350"/>
            <a:r>
              <a:rPr lang="en-US" dirty="0" smtClean="0"/>
              <a:t>Decoding:  In “Word Swap,” click on the “misread” word [Zhang ITS 08]</a:t>
            </a:r>
          </a:p>
          <a:p>
            <a:pPr marL="914400" lvl="1" indent="-514350"/>
            <a:r>
              <a:rPr lang="en-US" dirty="0" smtClean="0"/>
              <a:t>Comprehension:   </a:t>
            </a:r>
            <a:r>
              <a:rPr lang="en-US" i="1" dirty="0" smtClean="0"/>
              <a:t>Click on the missing word.</a:t>
            </a:r>
            <a:r>
              <a:rPr lang="en-US" dirty="0" smtClean="0"/>
              <a:t>  [</a:t>
            </a:r>
            <a:r>
              <a:rPr lang="en-US" dirty="0" err="1" smtClean="0"/>
              <a:t>Mostow</a:t>
            </a:r>
            <a:r>
              <a:rPr lang="en-US" dirty="0" smtClean="0"/>
              <a:t> </a:t>
            </a:r>
            <a:r>
              <a:rPr lang="en-US" i="1" dirty="0" smtClean="0"/>
              <a:t>TICL </a:t>
            </a:r>
            <a:r>
              <a:rPr lang="en-US" i="0" dirty="0" smtClean="0"/>
              <a:t>04</a:t>
            </a:r>
            <a:r>
              <a:rPr lang="en-US" dirty="0" smtClean="0"/>
              <a:t>]</a:t>
            </a:r>
          </a:p>
          <a:p>
            <a:pPr marL="914400" lvl="1" indent="-514350"/>
            <a:r>
              <a:rPr lang="en-US" dirty="0" smtClean="0"/>
              <a:t>Inter-sentential</a:t>
            </a:r>
            <a:r>
              <a:rPr lang="en-US" baseline="0" dirty="0" smtClean="0"/>
              <a:t> prediction:  </a:t>
            </a:r>
            <a:r>
              <a:rPr lang="en-US" i="1" baseline="0" dirty="0" smtClean="0"/>
              <a:t>Which will come next?  </a:t>
            </a:r>
            <a:r>
              <a:rPr lang="en-US" dirty="0" smtClean="0"/>
              <a:t>[Beck ITS 04]</a:t>
            </a:r>
          </a:p>
          <a:p>
            <a:pPr marL="914400" lvl="1" indent="-514350"/>
            <a:r>
              <a:rPr lang="en-US" dirty="0" smtClean="0"/>
              <a:t>Monitor:  </a:t>
            </a:r>
            <a:r>
              <a:rPr lang="en-US" i="1" dirty="0" smtClean="0"/>
              <a:t>Did that make sense?</a:t>
            </a:r>
          </a:p>
          <a:p>
            <a:pPr marL="914400" lvl="1" indent="-514350"/>
            <a:r>
              <a:rPr lang="en-US" dirty="0" smtClean="0"/>
              <a:t>Self-question:   </a:t>
            </a:r>
            <a:r>
              <a:rPr lang="en-US" i="1" dirty="0" smtClean="0"/>
              <a:t>Why was the country mouse surprised?</a:t>
            </a:r>
            <a:r>
              <a:rPr lang="en-US" dirty="0" smtClean="0"/>
              <a:t>  [Chen AIED 09]</a:t>
            </a:r>
          </a:p>
          <a:p>
            <a:pPr marL="914400" lvl="1" indent="-514350"/>
            <a:r>
              <a:rPr lang="en-US" baseline="0" dirty="0" smtClean="0"/>
              <a:t>Disengagement:  hasty guessing </a:t>
            </a:r>
            <a:r>
              <a:rPr lang="en-US" dirty="0" smtClean="0"/>
              <a:t>[Beck AIED 05]</a:t>
            </a:r>
            <a:endParaRPr lang="en-US" baseline="0" dirty="0" smtClean="0"/>
          </a:p>
          <a:p>
            <a:pPr marL="514350" lvl="0" indent="-514350"/>
            <a:r>
              <a:rPr lang="en-US" dirty="0" smtClean="0"/>
              <a:t>Vocabulary</a:t>
            </a:r>
          </a:p>
          <a:p>
            <a:pPr marL="914400" lvl="1" indent="-514350"/>
            <a:r>
              <a:rPr lang="en-US" dirty="0" smtClean="0"/>
              <a:t>Recall:</a:t>
            </a:r>
            <a:r>
              <a:rPr lang="en-US" baseline="0" dirty="0" smtClean="0"/>
              <a:t>  </a:t>
            </a:r>
            <a:r>
              <a:rPr lang="en-US" i="1" dirty="0" smtClean="0"/>
              <a:t>Which</a:t>
            </a:r>
            <a:r>
              <a:rPr lang="en-US" i="1" baseline="0" dirty="0" smtClean="0"/>
              <a:t> means most like </a:t>
            </a:r>
            <a:r>
              <a:rPr lang="en-US" i="0" baseline="0" dirty="0" smtClean="0"/>
              <a:t>&lt;word&gt;</a:t>
            </a:r>
            <a:r>
              <a:rPr lang="en-US" i="1" baseline="0" dirty="0" smtClean="0"/>
              <a:t>?</a:t>
            </a:r>
            <a:r>
              <a:rPr lang="en-US" i="0" baseline="0" dirty="0" smtClean="0"/>
              <a:t> </a:t>
            </a:r>
            <a:r>
              <a:rPr lang="en-US" baseline="0" dirty="0" smtClean="0"/>
              <a:t>[</a:t>
            </a:r>
            <a:r>
              <a:rPr lang="en-US" sz="2400" kern="1200" dirty="0" smtClean="0">
                <a:solidFill>
                  <a:schemeClr val="tx1"/>
                </a:solidFill>
                <a:latin typeface="+mn-lt"/>
                <a:ea typeface="+mn-ea"/>
                <a:cs typeface="+mn-cs"/>
              </a:rPr>
              <a:t>Aist 0</a:t>
            </a:r>
            <a:r>
              <a:rPr lang="en-US" dirty="0" smtClean="0"/>
              <a:t>1</a:t>
            </a:r>
            <a:r>
              <a:rPr lang="en-US" sz="2400" kern="1200" dirty="0" smtClean="0">
                <a:solidFill>
                  <a:schemeClr val="tx1"/>
                </a:solidFill>
                <a:latin typeface="+mn-lt"/>
                <a:ea typeface="+mn-ea"/>
                <a:cs typeface="+mn-cs"/>
              </a:rPr>
              <a:t>]</a:t>
            </a:r>
          </a:p>
          <a:p>
            <a:pPr marL="914400" lvl="1" indent="-514350"/>
            <a:r>
              <a:rPr lang="en-US" sz="2400" kern="1200" baseline="0" dirty="0" smtClean="0">
                <a:solidFill>
                  <a:schemeClr val="tx1"/>
                </a:solidFill>
                <a:latin typeface="+mn-lt"/>
                <a:ea typeface="+mn-ea"/>
                <a:cs typeface="+mn-cs"/>
              </a:rPr>
              <a:t>Recognize:  </a:t>
            </a:r>
            <a:r>
              <a:rPr lang="en-US" sz="2400" i="1" kern="1200" baseline="0" dirty="0" smtClean="0">
                <a:solidFill>
                  <a:schemeClr val="tx1"/>
                </a:solidFill>
                <a:latin typeface="+mn-lt"/>
                <a:ea typeface="+mn-ea"/>
                <a:cs typeface="+mn-cs"/>
              </a:rPr>
              <a:t>Which word means &lt;</a:t>
            </a:r>
            <a:r>
              <a:rPr lang="en-US" sz="2400" i="0" kern="1200" baseline="0" dirty="0" smtClean="0">
                <a:solidFill>
                  <a:schemeClr val="tx1"/>
                </a:solidFill>
                <a:latin typeface="+mn-lt"/>
                <a:ea typeface="+mn-ea"/>
                <a:cs typeface="+mn-cs"/>
              </a:rPr>
              <a:t>definition&gt;</a:t>
            </a:r>
            <a:r>
              <a:rPr lang="en-US" sz="2400" i="1" kern="1200" baseline="0" dirty="0" smtClean="0">
                <a:solidFill>
                  <a:schemeClr val="tx1"/>
                </a:solidFill>
                <a:latin typeface="+mn-lt"/>
                <a:ea typeface="+mn-ea"/>
                <a:cs typeface="+mn-cs"/>
              </a:rPr>
              <a:t>? </a:t>
            </a:r>
            <a:r>
              <a:rPr lang="en-US" sz="2400" kern="1200" baseline="0" dirty="0" smtClean="0">
                <a:solidFill>
                  <a:schemeClr val="tx1"/>
                </a:solidFill>
                <a:latin typeface="+mn-lt"/>
                <a:ea typeface="+mn-ea"/>
                <a:cs typeface="+mn-cs"/>
              </a:rPr>
              <a:t>[</a:t>
            </a:r>
            <a:r>
              <a:rPr lang="en-US" sz="2400" i="1" kern="1200" dirty="0" smtClean="0">
                <a:solidFill>
                  <a:schemeClr val="tx1"/>
                </a:solidFill>
                <a:latin typeface="+mn-lt"/>
                <a:ea typeface="+mn-ea"/>
                <a:cs typeface="+mn-cs"/>
              </a:rPr>
              <a:t>TICL </a:t>
            </a:r>
            <a:r>
              <a:rPr lang="en-US" sz="2400" i="0" kern="1200" dirty="0" smtClean="0">
                <a:solidFill>
                  <a:schemeClr val="tx1"/>
                </a:solidFill>
                <a:latin typeface="+mn-lt"/>
                <a:ea typeface="+mn-ea"/>
                <a:cs typeface="+mn-cs"/>
              </a:rPr>
              <a:t>04</a:t>
            </a:r>
            <a:r>
              <a:rPr lang="en-US" sz="2400" i="0" kern="1200" baseline="0" dirty="0" smtClean="0">
                <a:solidFill>
                  <a:schemeClr val="tx1"/>
                </a:solidFill>
                <a:latin typeface="+mn-lt"/>
                <a:ea typeface="+mn-ea"/>
                <a:cs typeface="+mn-cs"/>
              </a:rPr>
              <a:t>]</a:t>
            </a:r>
          </a:p>
          <a:p>
            <a:pPr marL="914400" lvl="1" indent="-514350"/>
            <a:r>
              <a:rPr lang="en-US" sz="2400" i="0" kern="1200" baseline="0" dirty="0" smtClean="0">
                <a:solidFill>
                  <a:schemeClr val="tx1"/>
                </a:solidFill>
                <a:latin typeface="+mn-lt"/>
                <a:ea typeface="+mn-ea"/>
                <a:cs typeface="+mn-cs"/>
              </a:rPr>
              <a:t>Remind:  Definition cloze [Gates QG 1</a:t>
            </a:r>
            <a:r>
              <a:rPr lang="en-US" dirty="0" smtClean="0"/>
              <a:t>1</a:t>
            </a:r>
            <a:r>
              <a:rPr lang="en-US" sz="2400" i="0" kern="1200" baseline="0" dirty="0" smtClean="0">
                <a:solidFill>
                  <a:schemeClr val="tx1"/>
                </a:solidFill>
                <a:latin typeface="+mn-lt"/>
                <a:ea typeface="+mn-ea"/>
                <a:cs typeface="+mn-cs"/>
              </a:rPr>
              <a:t>]</a:t>
            </a:r>
            <a:endParaRPr lang="en-US" baseline="0" dirty="0" smtClean="0"/>
          </a:p>
          <a:p>
            <a:pPr marL="914400" lvl="1" indent="-514350"/>
            <a:r>
              <a:rPr lang="en-US" dirty="0" smtClean="0"/>
              <a:t>Disambiguate:  </a:t>
            </a:r>
            <a:r>
              <a:rPr lang="en-US" i="1" dirty="0" smtClean="0"/>
              <a:t>What</a:t>
            </a:r>
            <a:r>
              <a:rPr lang="en-US" i="1" baseline="0" dirty="0" smtClean="0"/>
              <a:t> does </a:t>
            </a:r>
            <a:r>
              <a:rPr lang="en-US" i="0" baseline="0" dirty="0" smtClean="0"/>
              <a:t>&lt;word&gt; </a:t>
            </a:r>
            <a:r>
              <a:rPr lang="en-US" i="1" baseline="0" dirty="0" smtClean="0"/>
              <a:t>mean here?</a:t>
            </a:r>
            <a:endParaRPr lang="en-US" i="1" dirty="0" smtClean="0"/>
          </a:p>
          <a:p>
            <a:pPr marL="514350" lvl="0" indent="-514350"/>
            <a:r>
              <a:rPr lang="en-US" baseline="0" dirty="0" smtClean="0"/>
              <a:t>Knowledge</a:t>
            </a:r>
          </a:p>
          <a:p>
            <a:pPr marL="914400" lvl="1" indent="-514350"/>
            <a:r>
              <a:rPr lang="en-US" baseline="0" dirty="0" smtClean="0"/>
              <a:t>Fact:  </a:t>
            </a:r>
            <a:r>
              <a:rPr lang="en-US" i="1" baseline="0" dirty="0" err="1" smtClean="0"/>
              <a:t>N</a:t>
            </a:r>
            <a:r>
              <a:rPr lang="en-US" i="1" dirty="0" err="1" smtClean="0"/>
              <a:t>oiz</a:t>
            </a:r>
            <a:r>
              <a:rPr lang="en-US" i="1" dirty="0" smtClean="0"/>
              <a:t> arte du </a:t>
            </a:r>
            <a:r>
              <a:rPr lang="en-US" i="1" dirty="0" err="1" smtClean="0"/>
              <a:t>nahi</a:t>
            </a:r>
            <a:r>
              <a:rPr lang="en-US" i="1" dirty="0" smtClean="0"/>
              <a:t> </a:t>
            </a:r>
            <a:r>
              <a:rPr lang="en-US" i="1" dirty="0" err="1" smtClean="0"/>
              <a:t>duenak</a:t>
            </a:r>
            <a:r>
              <a:rPr lang="en-US" i="1" dirty="0" smtClean="0"/>
              <a:t> </a:t>
            </a:r>
            <a:r>
              <a:rPr lang="en-US" i="1" dirty="0" err="1" smtClean="0"/>
              <a:t>iritzia</a:t>
            </a:r>
            <a:r>
              <a:rPr lang="en-US" i="1" dirty="0" smtClean="0"/>
              <a:t> </a:t>
            </a:r>
            <a:r>
              <a:rPr lang="en-US" i="1" dirty="0" err="1" smtClean="0"/>
              <a:t>emateko</a:t>
            </a:r>
            <a:r>
              <a:rPr lang="en-US" i="1" dirty="0" smtClean="0"/>
              <a:t> </a:t>
            </a:r>
            <a:r>
              <a:rPr lang="en-US" i="1" dirty="0" err="1" smtClean="0"/>
              <a:t>aukera</a:t>
            </a:r>
            <a:r>
              <a:rPr lang="en-US" i="1" dirty="0" smtClean="0"/>
              <a:t>?</a:t>
            </a:r>
            <a:r>
              <a:rPr lang="en-US" dirty="0" smtClean="0"/>
              <a:t> </a:t>
            </a:r>
            <a:r>
              <a:rPr lang="en-US" baseline="0" dirty="0" smtClean="0"/>
              <a:t>[</a:t>
            </a:r>
            <a:r>
              <a:rPr lang="en-US" baseline="0" dirty="0" err="1" smtClean="0"/>
              <a:t>Aldabe</a:t>
            </a:r>
            <a:r>
              <a:rPr lang="en-US" dirty="0" smtClean="0"/>
              <a:t> QG 11]</a:t>
            </a:r>
            <a:endParaRPr lang="en-US" baseline="0" dirty="0" smtClean="0"/>
          </a:p>
          <a:p>
            <a:pPr marL="914400" lvl="1" indent="-514350"/>
            <a:r>
              <a:rPr lang="en-US" sz="2400" kern="1200" baseline="0" dirty="0" smtClean="0">
                <a:solidFill>
                  <a:schemeClr val="tx1"/>
                </a:solidFill>
                <a:latin typeface="+mn-lt"/>
                <a:ea typeface="+mn-ea"/>
                <a:cs typeface="+mn-cs"/>
              </a:rPr>
              <a:t>Skill</a:t>
            </a:r>
            <a:r>
              <a:rPr lang="en-US" baseline="0" dirty="0" smtClean="0"/>
              <a:t>:  </a:t>
            </a:r>
            <a:r>
              <a:rPr lang="en-US" i="1" dirty="0" smtClean="0"/>
              <a:t>How many grams can a worker ant carry?</a:t>
            </a:r>
            <a:r>
              <a:rPr lang="en-US" dirty="0" smtClean="0"/>
              <a:t>  </a:t>
            </a:r>
            <a:r>
              <a:rPr lang="en-US" baseline="0" dirty="0" smtClean="0"/>
              <a:t>[Williams QG 1</a:t>
            </a:r>
            <a:r>
              <a:rPr lang="en-US" dirty="0" smtClean="0"/>
              <a:t>1</a:t>
            </a:r>
            <a:r>
              <a:rPr lang="en-US" baseline="0" dirty="0" smtClean="0"/>
              <a:t>]</a:t>
            </a:r>
          </a:p>
          <a:p>
            <a:pPr marL="914400" lvl="1" indent="-514350"/>
            <a:r>
              <a:rPr lang="en-US" baseline="0" dirty="0" smtClean="0"/>
              <a:t>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34"/>
                                        </p:tgtEl>
                                        <p:attrNameLst>
                                          <p:attrName>ppt_x</p:attrName>
                                        </p:attrNameLst>
                                      </p:cBhvr>
                                      <p:tavLst>
                                        <p:tav tm="0">
                                          <p:val>
                                            <p:strVal val="ppt_x"/>
                                          </p:val>
                                        </p:tav>
                                        <p:tav tm="100000">
                                          <p:val>
                                            <p:strVal val="ppt_x"/>
                                          </p:val>
                                        </p:tav>
                                      </p:tavLst>
                                    </p:anim>
                                    <p:anim calcmode="lin" valueType="num">
                                      <p:cBhvr additive="base">
                                        <p:cTn id="29" dur="500"/>
                                        <p:tgtEl>
                                          <p:spTgt spid="34"/>
                                        </p:tgtEl>
                                        <p:attrNameLst>
                                          <p:attrName>ppt_y</p:attrName>
                                        </p:attrNameLst>
                                      </p:cBhvr>
                                      <p:tavLst>
                                        <p:tav tm="0">
                                          <p:val>
                                            <p:strVal val="ppt_y"/>
                                          </p:val>
                                        </p:tav>
                                        <p:tav tm="100000">
                                          <p:val>
                                            <p:strVal val="1+ppt_h/2"/>
                                          </p:val>
                                        </p:tav>
                                      </p:tavLst>
                                    </p:anim>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How has Project LISTEN used questions?</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Assess comprehension [Mostow et al., </a:t>
            </a:r>
            <a:r>
              <a:rPr lang="en-US" i="1" dirty="0" smtClean="0"/>
              <a:t>TICL </a:t>
            </a:r>
            <a:r>
              <a:rPr lang="en-US" i="0" dirty="0" smtClean="0"/>
              <a:t>04</a:t>
            </a:r>
            <a:r>
              <a:rPr lang="en-US" dirty="0" smtClean="0"/>
              <a:t>]</a:t>
            </a:r>
          </a:p>
          <a:p>
            <a:pPr marL="514350" indent="-514350">
              <a:buFont typeface="+mj-lt"/>
              <a:buAutoNum type="arabicPeriod"/>
            </a:pPr>
            <a:r>
              <a:rPr lang="en-US" dirty="0" smtClean="0"/>
              <a:t>Help comprehension [Beck et al., ITS 04]</a:t>
            </a:r>
          </a:p>
          <a:p>
            <a:pPr marL="514350" indent="-514350">
              <a:buFont typeface="+mj-lt"/>
              <a:buAutoNum type="arabicPeriod"/>
            </a:pPr>
            <a:r>
              <a:rPr lang="en-US" dirty="0" smtClean="0"/>
              <a:t>Assess engagement [Beck, AIED 05]</a:t>
            </a:r>
          </a:p>
          <a:p>
            <a:pPr marL="514350" indent="-514350">
              <a:buFont typeface="+mj-lt"/>
              <a:buAutoNum type="arabicPeriod"/>
            </a:pPr>
            <a:r>
              <a:rPr lang="en-US" dirty="0" smtClean="0"/>
              <a:t>Teach self-questioning [Mostow &amp; Chen, AIED 09]</a:t>
            </a:r>
          </a:p>
          <a:p>
            <a:pPr marL="514350" indent="-514350">
              <a:buFont typeface="+mj-lt"/>
              <a:buAutoNum type="arabicPeriod"/>
            </a:pPr>
            <a:r>
              <a:rPr lang="en-US" dirty="0" smtClean="0"/>
              <a:t>Model self-questioning [Chen et al., ITS 10]</a:t>
            </a:r>
          </a:p>
          <a:p>
            <a:pPr marL="514350" indent="-514350">
              <a:buFont typeface="+mj-lt"/>
              <a:buAutoNum type="arabicPeriod"/>
            </a:pPr>
            <a:r>
              <a:rPr lang="en-US" dirty="0" smtClean="0"/>
              <a:t>Assess self-questioning [Chen et al., QG 11]</a:t>
            </a:r>
          </a:p>
          <a:p>
            <a:pPr marL="514350" indent="-514350">
              <a:buFont typeface="+mj-lt"/>
              <a:buAutoNum type="arabicPeriod"/>
            </a:pPr>
            <a:r>
              <a:rPr lang="en-US" dirty="0" smtClean="0"/>
              <a:t>Help vocabulary learning [Gates et al., QG 11]</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1. Assess comprehension [</a:t>
            </a:r>
            <a:r>
              <a:rPr lang="en-US" b="1" i="1" dirty="0" smtClean="0">
                <a:solidFill>
                  <a:srgbClr val="002060"/>
                </a:solidFill>
              </a:rPr>
              <a:t>TICL </a:t>
            </a:r>
            <a:r>
              <a:rPr lang="en-US" b="1" i="0" dirty="0" smtClean="0">
                <a:solidFill>
                  <a:srgbClr val="002060"/>
                </a:solidFill>
              </a:rPr>
              <a:t>04]</a:t>
            </a:r>
            <a:endParaRPr lang="en-US" i="0"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b="1" dirty="0" smtClean="0"/>
              <a:t>Target:  </a:t>
            </a:r>
            <a:r>
              <a:rPr lang="en-US" dirty="0" smtClean="0"/>
              <a:t>comprehend sentence</a:t>
            </a:r>
          </a:p>
          <a:p>
            <a:r>
              <a:rPr lang="en-US" b="1" dirty="0" smtClean="0"/>
              <a:t>Purpose:  </a:t>
            </a:r>
            <a:r>
              <a:rPr lang="en-US" dirty="0" smtClean="0"/>
              <a:t>assess comprehension while reading</a:t>
            </a:r>
          </a:p>
          <a:p>
            <a:r>
              <a:rPr lang="en-US" b="1" baseline="0" dirty="0" smtClean="0"/>
              <a:t>Source:  </a:t>
            </a:r>
            <a:r>
              <a:rPr lang="en-US" baseline="0" dirty="0" smtClean="0"/>
              <a:t>sentence in text</a:t>
            </a:r>
          </a:p>
          <a:p>
            <a:r>
              <a:rPr lang="en-US" b="1" baseline="0" dirty="0" smtClean="0"/>
              <a:t>Question type:  </a:t>
            </a:r>
            <a:r>
              <a:rPr lang="en-US" baseline="0" dirty="0" smtClean="0"/>
              <a:t>cloze</a:t>
            </a:r>
          </a:p>
          <a:p>
            <a:r>
              <a:rPr lang="en-US" b="1" dirty="0" smtClean="0"/>
              <a:t>Answer type:  </a:t>
            </a:r>
            <a:r>
              <a:rPr lang="en-US" baseline="0" dirty="0" smtClean="0"/>
              <a:t>multiple</a:t>
            </a:r>
            <a:r>
              <a:rPr lang="en-US" dirty="0" smtClean="0"/>
              <a:t> choice among 4 words from text</a:t>
            </a:r>
            <a:endParaRPr lang="en-US" baseline="0" dirty="0" smtClean="0"/>
          </a:p>
          <a:p>
            <a:r>
              <a:rPr lang="en-US" b="1" baseline="0" dirty="0" smtClean="0"/>
              <a:t>Generation:  </a:t>
            </a:r>
            <a:r>
              <a:rPr lang="en-US" dirty="0" smtClean="0"/>
              <a:t>randomly pick sentence, word, and distracters</a:t>
            </a:r>
            <a:endParaRPr lang="en-US" baseline="0" dirty="0" smtClean="0"/>
          </a:p>
          <a:p>
            <a:r>
              <a:rPr lang="en-US" b="1" dirty="0" smtClean="0"/>
              <a:t>Modality:  </a:t>
            </a:r>
            <a:r>
              <a:rPr lang="en-US" dirty="0" smtClean="0"/>
              <a:t>play recorded sentence and words; click on one</a:t>
            </a:r>
          </a:p>
          <a:p>
            <a:r>
              <a:rPr lang="en-US" b="1" baseline="0" dirty="0" smtClean="0"/>
              <a:t>Assessment:  </a:t>
            </a:r>
            <a:r>
              <a:rPr lang="en-US" dirty="0" smtClean="0"/>
              <a:t>original word?  </a:t>
            </a:r>
            <a:r>
              <a:rPr lang="en-US" sz="2800" kern="1200" dirty="0" smtClean="0">
                <a:solidFill>
                  <a:schemeClr val="tx1"/>
                </a:solidFill>
                <a:latin typeface="+mn-lt"/>
                <a:ea typeface="+mn-ea"/>
                <a:cs typeface="+mn-cs"/>
              </a:rPr>
              <a:t>immediate</a:t>
            </a:r>
            <a:r>
              <a:rPr lang="en-US" sz="2800" kern="1200" baseline="0" dirty="0" smtClean="0">
                <a:solidFill>
                  <a:schemeClr val="tx1"/>
                </a:solidFill>
                <a:latin typeface="+mn-lt"/>
                <a:ea typeface="+mn-ea"/>
                <a:cs typeface="+mn-cs"/>
              </a:rPr>
              <a:t> correctness </a:t>
            </a:r>
            <a:r>
              <a:rPr lang="en-US" sz="2800" kern="1200" dirty="0" smtClean="0">
                <a:solidFill>
                  <a:schemeClr val="tx1"/>
                </a:solidFill>
                <a:latin typeface="+mn-lt"/>
                <a:ea typeface="+mn-ea"/>
                <a:cs typeface="+mn-cs"/>
              </a:rPr>
              <a:t>feedback</a:t>
            </a:r>
            <a:endParaRPr lang="en-US" baseline="0" dirty="0" smtClean="0"/>
          </a:p>
          <a:p>
            <a:r>
              <a:rPr lang="en-US" b="1" baseline="0" dirty="0" smtClean="0"/>
              <a:t>Evaluation:</a:t>
            </a:r>
            <a:r>
              <a:rPr lang="en-US" b="1" dirty="0" smtClean="0"/>
              <a:t>  </a:t>
            </a:r>
            <a:r>
              <a:rPr lang="en-US" dirty="0" smtClean="0"/>
              <a:t>correlate against standard comprehension test</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0" name="Picture 4" descr="D:\listen\Documentation\papers\ITS2002\ITS2002 Workshop on Evidence-centered design (ECD) approach to creating diagnostic e-assessments\start story In a field one summer's day a Grasshopper was hopping about.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423938" name="Rectangle 2"/>
          <p:cNvSpPr>
            <a:spLocks noGrp="1" noChangeArrowheads="1"/>
          </p:cNvSpPr>
          <p:nvPr>
            <p:ph type="title"/>
          </p:nvPr>
        </p:nvSpPr>
        <p:spPr>
          <a:xfrm>
            <a:off x="457200" y="0"/>
            <a:ext cx="8229600" cy="457200"/>
          </a:xfrm>
        </p:spPr>
        <p:txBody>
          <a:bodyPr>
            <a:noAutofit/>
          </a:bodyPr>
          <a:lstStyle/>
          <a:p>
            <a:r>
              <a:rPr lang="en-US" b="1" dirty="0" smtClean="0">
                <a:solidFill>
                  <a:srgbClr val="002060"/>
                </a:solidFill>
              </a:rPr>
              <a:t>Student starts reading a story…</a:t>
            </a:r>
          </a:p>
        </p:txBody>
      </p:sp>
      <p:sp>
        <p:nvSpPr>
          <p:cNvPr id="8" name="Content Placeholder 7"/>
          <p:cNvSpPr>
            <a:spLocks noGrp="1"/>
          </p:cNvSpPr>
          <p:nvPr>
            <p:ph idx="1"/>
          </p:nvPr>
        </p:nvSpPr>
        <p:spPr/>
        <p:txBody>
          <a:bodyPr/>
          <a:lstStyle/>
          <a:p>
            <a:endParaRPr lang="en-US"/>
          </a:p>
        </p:txBody>
      </p:sp>
      <p:sp>
        <p:nvSpPr>
          <p:cNvPr id="6" name="Footer Placeholder 4"/>
          <p:cNvSpPr>
            <a:spLocks noGrp="1"/>
          </p:cNvSpPr>
          <p:nvPr>
            <p:ph type="ftr" sz="quarter" idx="11"/>
          </p:nvPr>
        </p:nvSpPr>
        <p:spPr/>
        <p:txBody>
          <a:bodyPr/>
          <a:lstStyle/>
          <a:p>
            <a:r>
              <a:rPr lang="en-US" smtClean="0"/>
              <a:t>Jack Mostow keynote</a:t>
            </a:r>
            <a:endParaRPr lang="en-US"/>
          </a:p>
        </p:txBody>
      </p:sp>
      <p:sp>
        <p:nvSpPr>
          <p:cNvPr id="9" name="Date Placeholder 8"/>
          <p:cNvSpPr>
            <a:spLocks noGrp="1"/>
          </p:cNvSpPr>
          <p:nvPr>
            <p:ph type="dt" sz="half" idx="10"/>
          </p:nvPr>
        </p:nvSpPr>
        <p:spPr/>
        <p:txBody>
          <a:bodyPr/>
          <a:lstStyle/>
          <a:p>
            <a:r>
              <a:rPr lang="en-US" smtClean="0"/>
              <a:t>11/5/11</a:t>
            </a:r>
            <a:endParaRPr lang="en-US"/>
          </a:p>
        </p:txBody>
      </p:sp>
      <p:sp>
        <p:nvSpPr>
          <p:cNvPr id="10" name="Slide Number Placeholder 9"/>
          <p:cNvSpPr>
            <a:spLocks noGrp="1"/>
          </p:cNvSpPr>
          <p:nvPr>
            <p:ph type="sldNum" sz="quarter" idx="12"/>
          </p:nvPr>
        </p:nvSpPr>
        <p:spPr/>
        <p:txBody>
          <a:bodyPr/>
          <a:lstStyle/>
          <a:p>
            <a:fld id="{25EE983D-F55F-4A4B-AD56-769414CD0A5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11206</TotalTime>
  <Words>2444</Words>
  <Application>Microsoft Office PowerPoint</Application>
  <PresentationFormat>On-screen Show (4:3)</PresentationFormat>
  <Paragraphs>498</Paragraphs>
  <Slides>28</Slides>
  <Notes>11</Notes>
  <HiddenSlides>0</HiddenSlides>
  <MMClips>9</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Picture</vt:lpstr>
      <vt:lpstr>Chart</vt:lpstr>
      <vt:lpstr>Questions and Answers about Questions and Answers:</vt:lpstr>
      <vt:lpstr>Questions about Questions</vt:lpstr>
      <vt:lpstr>What can questions target?</vt:lpstr>
      <vt:lpstr>What can questions target?</vt:lpstr>
      <vt:lpstr>What can questions target?</vt:lpstr>
      <vt:lpstr>What can questions target?</vt:lpstr>
      <vt:lpstr>How has Project LISTEN used questions?</vt:lpstr>
      <vt:lpstr>1. Assess comprehension [TICL 04]</vt:lpstr>
      <vt:lpstr>Student starts reading a story…</vt:lpstr>
      <vt:lpstr>Now and then during the story…</vt:lpstr>
      <vt:lpstr>insert a cloze question…</vt:lpstr>
      <vt:lpstr>… just before a sentence.</vt:lpstr>
      <vt:lpstr>What do cloze questions test?</vt:lpstr>
      <vt:lpstr>Oct.01 – Mar.02 evaluation data</vt:lpstr>
      <vt:lpstr>Reliability:  Guttman split-half test</vt:lpstr>
      <vt:lpstr>What affects cloze difficulty?</vt:lpstr>
      <vt:lpstr>2a. Help comprehension [ITS 04]</vt:lpstr>
      <vt:lpstr>Generic Wh- questions:  initial</vt:lpstr>
      <vt:lpstr>Generic Wh- questions:  revised</vt:lpstr>
      <vt:lpstr>2b. Help comprehension [ITS 04]</vt:lpstr>
      <vt:lpstr>Sentence prediction</vt:lpstr>
      <vt:lpstr>2003 evaluation data</vt:lpstr>
      <vt:lpstr>Evaluation results</vt:lpstr>
      <vt:lpstr>Effect of recent questions</vt:lpstr>
      <vt:lpstr>Effect of question type</vt:lpstr>
      <vt:lpstr>Slide 26</vt:lpstr>
      <vt:lpstr>QG costs (lowest  highest)</vt:lpstr>
      <vt:lpstr>?</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Mining data from Project LISTEN's Reading Tutor to analyze development of children's oral reading prosody*</dc:title>
  <dc:creator>Sunayana Sitaram</dc:creator>
  <cp:lastModifiedBy>Jack Mostow</cp:lastModifiedBy>
  <cp:revision>414</cp:revision>
  <dcterms:created xsi:type="dcterms:W3CDTF">2011-08-02T20:51:01Z</dcterms:created>
  <dcterms:modified xsi:type="dcterms:W3CDTF">2012-05-31T11:04:08Z</dcterms:modified>
</cp:coreProperties>
</file>